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6"/>
  </p:notesMasterIdLst>
  <p:sldIdLst>
    <p:sldId id="521" r:id="rId4"/>
    <p:sldId id="557" r:id="rId5"/>
    <p:sldId id="485" r:id="rId7"/>
    <p:sldId id="486" r:id="rId8"/>
    <p:sldId id="487" r:id="rId9"/>
    <p:sldId id="488" r:id="rId10"/>
    <p:sldId id="491" r:id="rId11"/>
    <p:sldId id="492" r:id="rId12"/>
    <p:sldId id="489" r:id="rId13"/>
    <p:sldId id="455" r:id="rId14"/>
    <p:sldId id="428" r:id="rId15"/>
    <p:sldId id="482" r:id="rId16"/>
    <p:sldId id="424" r:id="rId17"/>
    <p:sldId id="493" r:id="rId18"/>
    <p:sldId id="494" r:id="rId19"/>
    <p:sldId id="495" r:id="rId20"/>
    <p:sldId id="496" r:id="rId21"/>
    <p:sldId id="500" r:id="rId22"/>
    <p:sldId id="497" r:id="rId23"/>
    <p:sldId id="498" r:id="rId24"/>
    <p:sldId id="499" r:id="rId25"/>
    <p:sldId id="501" r:id="rId26"/>
    <p:sldId id="502" r:id="rId27"/>
    <p:sldId id="503" r:id="rId28"/>
    <p:sldId id="504" r:id="rId29"/>
    <p:sldId id="505" r:id="rId30"/>
    <p:sldId id="506" r:id="rId31"/>
    <p:sldId id="507" r:id="rId32"/>
    <p:sldId id="508" r:id="rId33"/>
    <p:sldId id="509" r:id="rId34"/>
    <p:sldId id="510" r:id="rId35"/>
    <p:sldId id="511" r:id="rId36"/>
    <p:sldId id="512" r:id="rId37"/>
    <p:sldId id="513" r:id="rId38"/>
    <p:sldId id="514" r:id="rId39"/>
    <p:sldId id="515" r:id="rId40"/>
  </p:sldIdLst>
  <p:sldSz cx="12192000" cy="6858000"/>
  <p:notesSz cx="6858000" cy="9144000"/>
  <p:custDataLst>
    <p:tags r:id="rId44"/>
  </p:custDataLst>
  <p:defaultTex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FF00FF"/>
    <a:srgbClr val="0000FF"/>
    <a:srgbClr val="669900"/>
    <a:srgbClr val="6600CC"/>
    <a:srgbClr val="000000"/>
    <a:srgbClr val="0033CC"/>
    <a:srgbClr val="FF3300"/>
    <a:srgbClr val="808000"/>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7" autoAdjust="0"/>
    <p:restoredTop sz="94581" autoAdjust="0"/>
  </p:normalViewPr>
  <p:slideViewPr>
    <p:cSldViewPr>
      <p:cViewPr varScale="1">
        <p:scale>
          <a:sx n="94" d="100"/>
          <a:sy n="94" d="100"/>
        </p:scale>
        <p:origin x="-114" y="-234"/>
      </p:cViewPr>
      <p:guideLst>
        <p:guide orient="horz" pos="2143"/>
        <p:guide pos="37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4" Type="http://schemas.openxmlformats.org/officeDocument/2006/relationships/tags" Target="tags/tag6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811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81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p:spPr>
      </p:sp>
      <p:sp>
        <p:nvSpPr>
          <p:cNvPr id="21811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1811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811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lnSpc>
                <a:spcPct val="100000"/>
              </a:lnSpc>
              <a:spcBef>
                <a:spcPct val="0"/>
              </a:spcBef>
              <a:defRPr sz="1200" b="0">
                <a:solidFill>
                  <a:schemeClr val="tx1"/>
                </a:solidFill>
                <a:ea typeface="宋体" panose="02010600030101010101" pitchFamily="2" charset="-122"/>
              </a:defRPr>
            </a:lvl1pPr>
          </a:lstStyle>
          <a:p>
            <a:fld id="{D6836A47-F2A7-406E-887D-DAE0E45A0A36}"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A8C1A40-83A1-49D1-BF1B-B3BEC23E6C99}" type="slidenum">
              <a:rPr lang="en-US" altLang="zh-CN"/>
            </a:fld>
            <a:endParaRPr lang="en-US" altLang="zh-CN"/>
          </a:p>
        </p:txBody>
      </p:sp>
      <p:sp>
        <p:nvSpPr>
          <p:cNvPr id="219138" name="Rectangle 2"/>
          <p:cNvSpPr>
            <a:spLocks noGrp="1" noRot="1" noChangeAspect="1" noChangeArrowheads="1" noTextEdit="1"/>
          </p:cNvSpPr>
          <p:nvPr>
            <p:ph type="sldImg"/>
          </p:nvPr>
        </p:nvSpPr>
        <p:spPr>
          <a:xfrm>
            <a:off x="381000" y="685800"/>
            <a:ext cx="6096000" cy="3429000"/>
          </a:xfrm>
        </p:spPr>
      </p:sp>
      <p:sp>
        <p:nvSpPr>
          <p:cNvPr id="219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A8C1A40-83A1-49D1-BF1B-B3BEC23E6C99}" type="slidenum">
              <a:rPr lang="en-US" altLang="zh-CN"/>
            </a:fld>
            <a:endParaRPr lang="en-US" altLang="zh-CN"/>
          </a:p>
        </p:txBody>
      </p:sp>
      <p:sp>
        <p:nvSpPr>
          <p:cNvPr id="219138" name="Rectangle 2"/>
          <p:cNvSpPr>
            <a:spLocks noGrp="1" noRot="1" noChangeAspect="1" noChangeArrowheads="1" noTextEdit="1"/>
          </p:cNvSpPr>
          <p:nvPr>
            <p:ph type="sldImg"/>
          </p:nvPr>
        </p:nvSpPr>
        <p:spPr>
          <a:xfrm>
            <a:off x="381000" y="685800"/>
            <a:ext cx="6096000" cy="3429000"/>
          </a:xfrm>
        </p:spPr>
      </p:sp>
      <p:sp>
        <p:nvSpPr>
          <p:cNvPr id="219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6836A47-F2A7-406E-887D-DAE0E45A0A36}"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A8C1A40-83A1-49D1-BF1B-B3BEC23E6C99}" type="slidenum">
              <a:rPr lang="en-US" altLang="zh-CN"/>
            </a:fld>
            <a:endParaRPr lang="en-US" altLang="zh-CN"/>
          </a:p>
        </p:txBody>
      </p:sp>
      <p:sp>
        <p:nvSpPr>
          <p:cNvPr id="219138" name="Rectangle 2"/>
          <p:cNvSpPr>
            <a:spLocks noGrp="1" noRot="1" noChangeAspect="1" noChangeArrowheads="1" noTextEdit="1"/>
          </p:cNvSpPr>
          <p:nvPr>
            <p:ph type="sldImg"/>
          </p:nvPr>
        </p:nvSpPr>
        <p:spPr>
          <a:xfrm>
            <a:off x="381000" y="685800"/>
            <a:ext cx="6096000" cy="3429000"/>
          </a:xfrm>
        </p:spPr>
      </p:sp>
      <p:sp>
        <p:nvSpPr>
          <p:cNvPr id="219139"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36E68863-33C2-4D6D-B9FA-F4917E910219}" type="slidenum">
              <a:rPr lang="en-US" altLang="zh-CN" smtClean="0"/>
            </a:fld>
            <a:r>
              <a:rPr lang="en-US" altLang="zh-CN" smtClean="0"/>
              <a:t>/35</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1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171450" indent="-171450">
              <a:spcAft>
                <a:spcPts val="1000"/>
              </a:spcAft>
              <a:defRPr spc="300"/>
            </a:lvl1pPr>
            <a:lvl2pPr marL="514350" indent="-171450">
              <a:defRPr spc="300"/>
            </a:lvl2pPr>
            <a:lvl3pPr marL="857250" indent="-171450">
              <a:defRPr spc="300"/>
            </a:lvl3pPr>
            <a:lvl4pPr marL="1200150" indent="-171450">
              <a:defRPr spc="300"/>
            </a:lvl4pPr>
            <a:lvl5pPr marL="1543050" indent="-17145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45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18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45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1800" spc="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33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350">
                <a:solidFill>
                  <a:schemeClr val="tx1">
                    <a:lumMod val="65000"/>
                    <a:lumOff val="35000"/>
                  </a:schemeClr>
                </a:solidFill>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1" y="1421729"/>
            <a:ext cx="5342400" cy="381600"/>
          </a:xfrm>
        </p:spPr>
        <p:txBody>
          <a:bodyPr vert="horz" lIns="101600" tIns="38100" rIns="76200" bIns="38100" rtlCol="0" anchor="t" anchorCtr="0">
            <a:normAutofit/>
          </a:bodyPr>
          <a:lstStyle>
            <a:lvl1pPr marL="0" indent="0">
              <a:lnSpc>
                <a:spcPct val="100000"/>
              </a:lnSpc>
              <a:buNone/>
              <a:defRPr sz="1500" b="1" spc="20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1"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2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2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9" Type="http://schemas.openxmlformats.org/officeDocument/2006/relationships/theme" Target="../theme/theme2.xml"/><Relationship Id="rId18" Type="http://schemas.openxmlformats.org/officeDocument/2006/relationships/tags" Target="../tags/tag62.xml"/><Relationship Id="rId17" Type="http://schemas.openxmlformats.org/officeDocument/2006/relationships/image" Target="../media/image3.png"/><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CAE2A1-5EAD-411B-8D38-DF501AA1BDA0}" type="slidenum">
              <a:rPr lang="en-US" altLang="zh-CN" smtClean="0"/>
            </a:fld>
            <a:endParaRPr lang="en-US" altLang="zh-CN"/>
          </a:p>
        </p:txBody>
      </p:sp>
      <p:sp>
        <p:nvSpPr>
          <p:cNvPr id="8" name="矩形 7"/>
          <p:cNvSpPr/>
          <p:nvPr userDrawn="1"/>
        </p:nvSpPr>
        <p:spPr>
          <a:xfrm>
            <a:off x="0" y="-36192"/>
            <a:ext cx="12192000" cy="5628586"/>
          </a:xfrm>
          <a:prstGeom prst="rect">
            <a:avLst/>
          </a:prstGeom>
          <a:solidFill>
            <a:srgbClr val="F29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cxnSp>
        <p:nvCxnSpPr>
          <p:cNvPr id="18" name="直接连接符 17"/>
          <p:cNvCxnSpPr/>
          <p:nvPr userDrawn="1"/>
        </p:nvCxnSpPr>
        <p:spPr>
          <a:xfrm>
            <a:off x="-528736" y="6457943"/>
            <a:ext cx="1290828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644547" y="6741368"/>
            <a:ext cx="1290828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571587" y="6174518"/>
            <a:ext cx="1290828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644547" y="5891093"/>
            <a:ext cx="1290828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235082" y="5592394"/>
            <a:ext cx="2519941" cy="1303383"/>
            <a:chOff x="-235082" y="5592394"/>
            <a:chExt cx="1889956" cy="1303383"/>
          </a:xfrm>
        </p:grpSpPr>
        <p:sp>
          <p:nvSpPr>
            <p:cNvPr id="10" name="矩形 9"/>
            <p:cNvSpPr/>
            <p:nvPr/>
          </p:nvSpPr>
          <p:spPr>
            <a:xfrm>
              <a:off x="245" y="5592394"/>
              <a:ext cx="1489055" cy="1254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2"/>
            <a:stretch>
              <a:fillRect/>
            </a:stretch>
          </p:blipFill>
          <p:spPr>
            <a:xfrm>
              <a:off x="161764" y="5640408"/>
              <a:ext cx="1187624" cy="1068220"/>
            </a:xfrm>
            <a:prstGeom prst="rect">
              <a:avLst/>
            </a:prstGeom>
          </p:spPr>
        </p:pic>
        <p:sp>
          <p:nvSpPr>
            <p:cNvPr id="12" name="文本框 11"/>
            <p:cNvSpPr txBox="1"/>
            <p:nvPr/>
          </p:nvSpPr>
          <p:spPr>
            <a:xfrm>
              <a:off x="-235082" y="6627172"/>
              <a:ext cx="1889956" cy="268605"/>
            </a:xfrm>
            <a:prstGeom prst="rect">
              <a:avLst/>
            </a:prstGeom>
            <a:noFill/>
          </p:spPr>
          <p:txBody>
            <a:bodyPr wrap="square" rtlCol="0">
              <a:spAutoFit/>
            </a:bodyPr>
            <a:p>
              <a:r>
                <a:rPr lang="zh-CN" altLang="en-US" sz="1050">
                  <a:solidFill>
                    <a:schemeClr val="tx1">
                      <a:lumMod val="85000"/>
                      <a:lumOff val="15000"/>
                    </a:schemeClr>
                  </a:solidFill>
                  <a:latin typeface="黑体" panose="02010609060101010101" charset="-122"/>
                  <a:ea typeface="黑体" panose="02010609060101010101" charset="-122"/>
                </a:rPr>
                <a:t>定价：</a:t>
              </a:r>
              <a:r>
                <a:rPr lang="en-US" altLang="zh-CN" sz="1050">
                  <a:solidFill>
                    <a:schemeClr val="tx1">
                      <a:lumMod val="85000"/>
                      <a:lumOff val="15000"/>
                    </a:schemeClr>
                  </a:solidFill>
                  <a:latin typeface="黑体" panose="02010609060101010101" charset="-122"/>
                  <a:ea typeface="黑体" panose="02010609060101010101" charset="-122"/>
                </a:rPr>
                <a:t>65.00</a:t>
              </a:r>
              <a:r>
                <a:rPr lang="zh-CN" altLang="en-US" sz="1050">
                  <a:solidFill>
                    <a:schemeClr val="tx1">
                      <a:lumMod val="85000"/>
                      <a:lumOff val="15000"/>
                    </a:schemeClr>
                  </a:solidFill>
                  <a:latin typeface="黑体" panose="02010609060101010101" charset="-122"/>
                  <a:ea typeface="黑体" panose="02010609060101010101" charset="-122"/>
                </a:rPr>
                <a:t>元</a:t>
              </a:r>
              <a:endParaRPr lang="zh-CN" altLang="en-US" sz="1050">
                <a:solidFill>
                  <a:schemeClr val="tx1">
                    <a:lumMod val="85000"/>
                    <a:lumOff val="15000"/>
                  </a:schemeClr>
                </a:solidFill>
                <a:latin typeface="黑体" panose="02010609060101010101" charset="-122"/>
                <a:ea typeface="黑体" panose="02010609060101010101" charset="-122"/>
              </a:endParaRPr>
            </a:p>
          </p:txBody>
        </p:sp>
      </p:grpSp>
      <p:pic>
        <p:nvPicPr>
          <p:cNvPr id="16" name="图片 15" descr="乐高玩具&#10;&#10;低可信度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38512" y="3449027"/>
            <a:ext cx="6414352" cy="324117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75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75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750" baseline="0">
                <a:solidFill>
                  <a:schemeClr val="tx1">
                    <a:tint val="75000"/>
                  </a:schemeClr>
                </a:solidFill>
              </a:defRPr>
            </a:lvl1pPr>
          </a:lstStyle>
          <a:p>
            <a:fld id="{49AE70B2-8BF9-45C0-BB95-33D1B9D3A854}" type="slidenum">
              <a:rPr lang="zh-CN" altLang="en-US" smtClean="0"/>
            </a:fld>
            <a:endParaRPr lang="zh-CN" altLang="en-US" dirty="0"/>
          </a:p>
        </p:txBody>
      </p:sp>
      <p:cxnSp>
        <p:nvCxnSpPr>
          <p:cNvPr id="8" name="直接连接符 7"/>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13" name="图片 12" descr="文本&#10;&#10;描述已自动生成"/>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9168341" y="-99392"/>
            <a:ext cx="3521804" cy="973017"/>
          </a:xfrm>
          <a:prstGeom prst="rect">
            <a:avLst/>
          </a:prstGeom>
        </p:spPr>
      </p:pic>
    </p:spTree>
    <p:custDataLst>
      <p:tags r:id="rId18"/>
    </p:custData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mc:AlternateContent xmlns:mc="http://schemas.openxmlformats.org/markup-compatibility/2006">
    <mc:Choice xmlns:p14="http://schemas.microsoft.com/office/powerpoint/2010/main" Requires="p14">
      <p:transition spd="slow" p14:dur="5500"/>
    </mc:Choice>
    <mc:Fallback>
      <p:transition spd="slow"/>
    </mc:Fallback>
  </mc:AlternateConten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mj-lt"/>
          <a:ea typeface="+mj-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mn-lt"/>
          <a:ea typeface="+mn-ea"/>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mn-lt"/>
          <a:ea typeface="+mn-ea"/>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mn-lt"/>
          <a:ea typeface="+mn-ea"/>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mn-lt"/>
          <a:ea typeface="+mn-ea"/>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audio" Target="../media/audio1.wav"/><Relationship Id="rId2" Type="http://schemas.openxmlformats.org/officeDocument/2006/relationships/image" Target="../media/image1.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8.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1.GIF"/></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1.vml"/><Relationship Id="rId4" Type="http://schemas.openxmlformats.org/officeDocument/2006/relationships/slideLayout" Target="../slideLayouts/slideLayout8.xml"/><Relationship Id="rId3" Type="http://schemas.openxmlformats.org/officeDocument/2006/relationships/image" Target="../media/image19.png"/><Relationship Id="rId2" Type="http://schemas.openxmlformats.org/officeDocument/2006/relationships/image" Target="../media/image18.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8.xml"/><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6.GI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2.png"/><Relationship Id="rId1" Type="http://schemas.openxmlformats.org/officeDocument/2006/relationships/image" Target="../media/image6.GIF"/></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8.xml"/><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 Target="slide1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8.xml"/><Relationship Id="rId2" Type="http://schemas.openxmlformats.org/officeDocument/2006/relationships/image" Target="../media/image25.png"/><Relationship Id="rId1" Type="http://schemas.openxmlformats.org/officeDocument/2006/relationships/image" Target="../media/image6.GIF"/></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8.xml"/><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image" Target="../media/image11.GIF"/></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8.xml"/><Relationship Id="rId3" Type="http://schemas.openxmlformats.org/officeDocument/2006/relationships/image" Target="../media/image20.png"/><Relationship Id="rId2" Type="http://schemas.openxmlformats.org/officeDocument/2006/relationships/image" Target="../media/image26.GIF"/><Relationship Id="rId1" Type="http://schemas.openxmlformats.org/officeDocument/2006/relationships/image" Target="../media/image6.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8.xml"/><Relationship Id="rId2" Type="http://schemas.openxmlformats.org/officeDocument/2006/relationships/image" Target="../media/image19.png"/><Relationship Id="rId1" Type="http://schemas.openxmlformats.org/officeDocument/2006/relationships/image" Target="../media/image11.GIF"/></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GI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GIF"/><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3.png"/><Relationship Id="rId2" Type="http://schemas.openxmlformats.org/officeDocument/2006/relationships/image" Target="../media/image30.jpeg"/><Relationship Id="rId1" Type="http://schemas.openxmlformats.org/officeDocument/2006/relationships/image" Target="../media/image6.GIF"/></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6.GIF"/></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1.GIF"/></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6.GIF"/></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6.GIF"/></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image" Target="../media/image6.GIF"/></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图片 16" descr="图片包含 游戏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723" y="-99851"/>
            <a:ext cx="1061720" cy="3150118"/>
          </a:xfrm>
          <a:prstGeom prst="rect">
            <a:avLst/>
          </a:prstGeom>
        </p:spPr>
      </p:pic>
      <p:sp>
        <p:nvSpPr>
          <p:cNvPr id="16" name="文本框 15"/>
          <p:cNvSpPr txBox="1"/>
          <p:nvPr/>
        </p:nvSpPr>
        <p:spPr>
          <a:xfrm>
            <a:off x="1950011" y="1315241"/>
            <a:ext cx="7488832" cy="1445260"/>
          </a:xfrm>
          <a:prstGeom prst="rect">
            <a:avLst/>
          </a:prstGeom>
          <a:noFill/>
        </p:spPr>
        <p:txBody>
          <a:bodyPr wrap="square" rtlCol="0">
            <a:spAutoFit/>
          </a:bodyPr>
          <a:p>
            <a:r>
              <a:rPr lang="zh-CN" altLang="en-US" sz="8000">
                <a:ln>
                  <a:solidFill>
                    <a:schemeClr val="bg1"/>
                  </a:solidFill>
                </a:ln>
                <a:solidFill>
                  <a:schemeClr val="tx1"/>
                </a:solidFill>
                <a:latin typeface="微软雅黑" panose="020B0503020204020204" pitchFamily="34" charset="-122"/>
                <a:ea typeface="微软雅黑" panose="020B0503020204020204" pitchFamily="34" charset="-122"/>
              </a:rPr>
              <a:t>数据结构教程</a:t>
            </a:r>
            <a:endParaRPr lang="zh-CN" altLang="en-US" sz="800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448243" y="2629729"/>
            <a:ext cx="3379829" cy="902970"/>
          </a:xfrm>
          <a:prstGeom prst="rect">
            <a:avLst/>
          </a:prstGeom>
          <a:noFill/>
        </p:spPr>
        <p:txBody>
          <a:bodyPr wrap="square" rtlCol="0">
            <a:spAutoFit/>
          </a:bodyPr>
          <a:p>
            <a:r>
              <a:rPr lang="zh-CN" altLang="en-US">
                <a:ln>
                  <a:solidFill>
                    <a:schemeClr val="bg1"/>
                  </a:solidFill>
                </a:ln>
                <a:solidFill>
                  <a:schemeClr val="tx1"/>
                </a:solidFill>
                <a:latin typeface="微软雅黑" panose="020B0503020204020204" pitchFamily="34" charset="-122"/>
                <a:ea typeface="微软雅黑" panose="020B0503020204020204" pitchFamily="34" charset="-122"/>
              </a:rPr>
              <a:t>第</a:t>
            </a:r>
            <a:r>
              <a:rPr lang="en-US" altLang="zh-CN">
                <a:ln>
                  <a:solidFill>
                    <a:schemeClr val="bg1"/>
                  </a:solidFill>
                </a:ln>
                <a:solidFill>
                  <a:schemeClr val="tx1"/>
                </a:solidFill>
                <a:latin typeface="微软雅黑" panose="020B0503020204020204" pitchFamily="34" charset="-122"/>
                <a:ea typeface="微软雅黑" panose="020B0503020204020204" pitchFamily="34" charset="-122"/>
              </a:rPr>
              <a:t>6</a:t>
            </a:r>
            <a:r>
              <a:rPr lang="zh-CN" altLang="en-US">
                <a:ln>
                  <a:solidFill>
                    <a:schemeClr val="bg1"/>
                  </a:solidFill>
                </a:ln>
                <a:solidFill>
                  <a:schemeClr val="tx1"/>
                </a:solidFill>
                <a:latin typeface="微软雅黑" panose="020B0503020204020204" pitchFamily="34" charset="-122"/>
                <a:ea typeface="微软雅黑" panose="020B0503020204020204" pitchFamily="34" charset="-122"/>
              </a:rPr>
              <a:t>版</a:t>
            </a:r>
            <a:r>
              <a:rPr lang="en-US" altLang="zh-CN">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a:ln>
                  <a:solidFill>
                    <a:schemeClr val="bg1"/>
                  </a:solidFill>
                </a:ln>
                <a:solidFill>
                  <a:schemeClr val="tx1"/>
                </a:solidFill>
                <a:latin typeface="微软雅黑" panose="020B0503020204020204" pitchFamily="34" charset="-122"/>
                <a:ea typeface="微软雅黑" panose="020B0503020204020204" pitchFamily="34" charset="-122"/>
              </a:rPr>
              <a:t>微课视频</a:t>
            </a:r>
            <a:r>
              <a:rPr lang="en-US" altLang="zh-CN">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a:ln>
                  <a:solidFill>
                    <a:schemeClr val="bg1"/>
                  </a:solidFill>
                </a:ln>
                <a:solidFill>
                  <a:schemeClr val="tx1"/>
                </a:solidFill>
                <a:latin typeface="微软雅黑" panose="020B0503020204020204" pitchFamily="34" charset="-122"/>
                <a:ea typeface="微软雅黑" panose="020B0503020204020204" pitchFamily="34" charset="-122"/>
              </a:rPr>
              <a:t>题库版</a:t>
            </a:r>
            <a:endParaRPr lang="zh-CN" altLang="en-US">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544435" y="3141345"/>
            <a:ext cx="1353820" cy="344805"/>
          </a:xfrm>
          <a:prstGeom prst="rect">
            <a:avLst/>
          </a:prstGeom>
          <a:noFill/>
        </p:spPr>
        <p:txBody>
          <a:bodyPr wrap="square" rtlCol="0">
            <a:spAutoFit/>
          </a:bodyPr>
          <a:p>
            <a:r>
              <a:rPr lang="zh-CN" altLang="en-US" sz="1500">
                <a:solidFill>
                  <a:schemeClr val="tx1"/>
                </a:solidFill>
                <a:latin typeface="微软雅黑" panose="020B0503020204020204" pitchFamily="34" charset="-122"/>
                <a:ea typeface="微软雅黑" panose="020B0503020204020204" pitchFamily="34" charset="-122"/>
              </a:rPr>
              <a:t>李春葆  主编</a:t>
            </a:r>
            <a:endParaRPr lang="zh-CN" altLang="en-US" sz="1500">
              <a:solidFill>
                <a:schemeClr val="tx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845368" y="3693762"/>
            <a:ext cx="3698117" cy="903605"/>
          </a:xfrm>
          <a:prstGeom prst="rect">
            <a:avLst/>
          </a:prstGeom>
          <a:noFill/>
        </p:spPr>
        <p:txBody>
          <a:bodyPr wrap="square" rtlCol="0">
            <a:spAutoFit/>
          </a:bodyPr>
          <a:p>
            <a:r>
              <a:rPr lang="zh-CN" altLang="en-US" sz="4800">
                <a:ln>
                  <a:solidFill>
                    <a:schemeClr val="bg1"/>
                  </a:solidFill>
                </a:ln>
                <a:solidFill>
                  <a:schemeClr val="tx1"/>
                </a:solidFill>
                <a:latin typeface="微软雅黑" panose="020B0503020204020204" pitchFamily="34" charset="-122"/>
                <a:ea typeface="微软雅黑" panose="020B0503020204020204" pitchFamily="34" charset="-122"/>
              </a:rPr>
              <a:t>第</a:t>
            </a:r>
            <a:r>
              <a:rPr lang="en-US" altLang="zh-CN" sz="4800">
                <a:ln>
                  <a:solidFill>
                    <a:schemeClr val="bg1"/>
                  </a:solidFill>
                </a:ln>
                <a:solidFill>
                  <a:schemeClr val="tx1"/>
                </a:solidFill>
                <a:latin typeface="微软雅黑" panose="020B0503020204020204" pitchFamily="34" charset="-122"/>
                <a:ea typeface="微软雅黑" panose="020B0503020204020204" pitchFamily="34" charset="-122"/>
              </a:rPr>
              <a:t>8</a:t>
            </a:r>
            <a:r>
              <a:rPr lang="zh-CN" altLang="en-US" sz="4800">
                <a:ln>
                  <a:solidFill>
                    <a:schemeClr val="bg1"/>
                  </a:solidFill>
                </a:ln>
                <a:solidFill>
                  <a:schemeClr val="tx1"/>
                </a:solidFill>
                <a:latin typeface="微软雅黑" panose="020B0503020204020204" pitchFamily="34" charset="-122"/>
                <a:ea typeface="微软雅黑" panose="020B0503020204020204" pitchFamily="34" charset="-122"/>
              </a:rPr>
              <a:t>章 小节</a:t>
            </a:r>
            <a:endParaRPr lang="zh-CN" altLang="en-US" sz="480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3" name="圆: 空心 2"/>
          <p:cNvSpPr/>
          <p:nvPr/>
        </p:nvSpPr>
        <p:spPr>
          <a:xfrm>
            <a:off x="7349156" y="3213363"/>
            <a:ext cx="194964" cy="194964"/>
          </a:xfrm>
          <a:prstGeom prst="don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nvGrpSpPr>
          <p:cNvPr id="8" name="组合 7"/>
          <p:cNvGrpSpPr/>
          <p:nvPr/>
        </p:nvGrpSpPr>
        <p:grpSpPr>
          <a:xfrm>
            <a:off x="-235082" y="5592394"/>
            <a:ext cx="1889956" cy="1303383"/>
            <a:chOff x="-235082" y="5592394"/>
            <a:chExt cx="1889956" cy="1303383"/>
          </a:xfrm>
        </p:grpSpPr>
        <p:sp>
          <p:nvSpPr>
            <p:cNvPr id="4" name="矩形 3"/>
            <p:cNvSpPr/>
            <p:nvPr/>
          </p:nvSpPr>
          <p:spPr>
            <a:xfrm>
              <a:off x="245" y="5592394"/>
              <a:ext cx="1489055" cy="1254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2"/>
            <a:stretch>
              <a:fillRect/>
            </a:stretch>
          </p:blipFill>
          <p:spPr>
            <a:xfrm>
              <a:off x="161764" y="5640408"/>
              <a:ext cx="1187624" cy="1068220"/>
            </a:xfrm>
            <a:prstGeom prst="rect">
              <a:avLst/>
            </a:prstGeom>
          </p:spPr>
        </p:pic>
        <p:sp>
          <p:nvSpPr>
            <p:cNvPr id="6" name="文本框 5"/>
            <p:cNvSpPr txBox="1"/>
            <p:nvPr/>
          </p:nvSpPr>
          <p:spPr>
            <a:xfrm>
              <a:off x="-235082" y="6627172"/>
              <a:ext cx="1889956" cy="268605"/>
            </a:xfrm>
            <a:prstGeom prst="rect">
              <a:avLst/>
            </a:prstGeom>
            <a:noFill/>
          </p:spPr>
          <p:txBody>
            <a:bodyPr wrap="square" rtlCol="0">
              <a:spAutoFit/>
            </a:bodyPr>
            <a:p>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定价：</a:t>
              </a:r>
              <a:r>
                <a:rPr lang="en-US" altLang="zh-CN" sz="1050">
                  <a:solidFill>
                    <a:schemeClr val="tx1">
                      <a:lumMod val="85000"/>
                      <a:lumOff val="15000"/>
                    </a:schemeClr>
                  </a:solidFill>
                  <a:latin typeface="微软雅黑" panose="020B0503020204020204" pitchFamily="34" charset="-122"/>
                  <a:ea typeface="微软雅黑" panose="020B0503020204020204" pitchFamily="34" charset="-122"/>
                </a:rPr>
                <a:t>65.00</a:t>
              </a:r>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元</a:t>
              </a:r>
              <a:endParaRPr lang="zh-CN" altLang="en-US" sz="105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52662" y="1561335"/>
            <a:ext cx="2571768" cy="110299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72000" bIns="108000" rtlCol="0">
            <a:spAutoFit/>
          </a:bodyPr>
          <a:lstStyle/>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深度优先遍历</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广度优先遍历</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Box 13"/>
          <p:cNvSpPr txBox="1"/>
          <p:nvPr/>
        </p:nvSpPr>
        <p:spPr>
          <a:xfrm>
            <a:off x="2166910" y="908666"/>
            <a:ext cx="3429024"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a:t>
            </a: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rPr>
              <a:t>常用图遍历方法</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 name="组合 10"/>
          <p:cNvGrpSpPr/>
          <p:nvPr/>
        </p:nvGrpSpPr>
        <p:grpSpPr>
          <a:xfrm>
            <a:off x="4595802" y="1639506"/>
            <a:ext cx="2714644" cy="475615"/>
            <a:chOff x="3357554" y="1487507"/>
            <a:chExt cx="2714644" cy="356711"/>
          </a:xfrm>
        </p:grpSpPr>
        <p:sp>
          <p:nvSpPr>
            <p:cNvPr id="16" name="TextBox 15"/>
            <p:cNvSpPr txBox="1"/>
            <p:nvPr/>
          </p:nvSpPr>
          <p:spPr>
            <a:xfrm>
              <a:off x="4357686" y="1487507"/>
              <a:ext cx="1714512" cy="356711"/>
            </a:xfrm>
            <a:prstGeom prst="rect">
              <a:avLst/>
            </a:prstGeom>
            <a:noFill/>
          </p:spPr>
          <p:txBody>
            <a:bodyPr wrap="square" rtlCol="0">
              <a:spAutoFit/>
            </a:bodyPr>
            <a:lstStyle/>
            <a:p>
              <a:pPr algn="l">
                <a:lnSpc>
                  <a:spcPts val="3000"/>
                </a:lnSpc>
                <a:spcBef>
                  <a:spcPts val="0"/>
                </a:spcBef>
              </a:pPr>
              <a:r>
                <a:rPr lang="zh-CN" altLang="en-US" sz="2000" smtClean="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具有递归性</a:t>
              </a:r>
              <a:endParaRPr lang="zh-CN" altLang="en-US" sz="2000" smtClean="0">
                <a:solidFill>
                  <a:srgbClr val="FF00F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 name="直接连接符 8"/>
            <p:cNvCxnSpPr/>
            <p:nvPr/>
          </p:nvCxnSpPr>
          <p:spPr>
            <a:xfrm>
              <a:off x="3357554" y="1668456"/>
              <a:ext cx="928694" cy="1588"/>
            </a:xfrm>
            <a:prstGeom prst="line">
              <a:avLst/>
            </a:prstGeom>
            <a:ln>
              <a:tailEnd type="none"/>
            </a:ln>
          </p:spPr>
          <p:style>
            <a:lnRef idx="3">
              <a:schemeClr val="accent2"/>
            </a:lnRef>
            <a:fillRef idx="0">
              <a:schemeClr val="accent2"/>
            </a:fillRef>
            <a:effectRef idx="2">
              <a:schemeClr val="accent2"/>
            </a:effectRef>
            <a:fontRef idx="minor">
              <a:schemeClr val="tx1"/>
            </a:fontRef>
          </p:style>
        </p:cxnSp>
      </p:grpSp>
      <p:grpSp>
        <p:nvGrpSpPr>
          <p:cNvPr id="12" name="组合 19"/>
          <p:cNvGrpSpPr/>
          <p:nvPr/>
        </p:nvGrpSpPr>
        <p:grpSpPr>
          <a:xfrm>
            <a:off x="5738810" y="2762245"/>
            <a:ext cx="1512000" cy="3018651"/>
            <a:chOff x="3428992" y="2571750"/>
            <a:chExt cx="1512000" cy="2263988"/>
          </a:xfrm>
        </p:grpSpPr>
        <p:sp>
          <p:nvSpPr>
            <p:cNvPr id="13" name="圆角矩形 12"/>
            <p:cNvSpPr/>
            <p:nvPr/>
          </p:nvSpPr>
          <p:spPr>
            <a:xfrm>
              <a:off x="3428992" y="2571750"/>
              <a:ext cx="1512000" cy="432000"/>
            </a:xfrm>
            <a:prstGeom prst="roundRect">
              <a:avLst/>
            </a:prstGeom>
            <a:ln>
              <a:tailEnd type="stealth" w="med" len="lg"/>
            </a:ln>
          </p:spPr>
          <p:style>
            <a:lnRef idx="1">
              <a:schemeClr val="accent2"/>
            </a:lnRef>
            <a:fillRef idx="2">
              <a:schemeClr val="accent2"/>
            </a:fillRef>
            <a:effectRef idx="1">
              <a:schemeClr val="accent2"/>
            </a:effectRef>
            <a:fontRef idx="minor">
              <a:schemeClr val="dk1"/>
            </a:fontRef>
          </p:style>
          <p:txBody>
            <a:bodyPr rtlCol="0" anchor="ctr"/>
            <a:lstStyle/>
            <a:p>
              <a:pPr algn="ctr">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rPr>
                <a:t>图算法</a:t>
              </a:r>
              <a:endParaRPr lang="zh-CN" altLang="en-US" sz="2000" smtClean="0">
                <a:solidFill>
                  <a:srgbClr val="0000FF"/>
                </a:solidFill>
                <a:latin typeface="微软雅黑" panose="020B0503020204020204" pitchFamily="34" charset="-122"/>
                <a:ea typeface="微软雅黑" panose="020B0503020204020204" pitchFamily="34" charset="-122"/>
              </a:endParaRPr>
            </a:p>
          </p:txBody>
        </p:sp>
        <p:sp>
          <p:nvSpPr>
            <p:cNvPr id="15" name="燕尾形箭头 14"/>
            <p:cNvSpPr/>
            <p:nvPr/>
          </p:nvSpPr>
          <p:spPr>
            <a:xfrm rot="5400000">
              <a:off x="4035934" y="3105006"/>
              <a:ext cx="360000" cy="288000"/>
            </a:xfrm>
            <a:prstGeom prst="notchedRightArrow">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sz="2000"/>
            </a:p>
          </p:txBody>
        </p:sp>
        <p:sp>
          <p:nvSpPr>
            <p:cNvPr id="17" name="圆角矩形 16"/>
            <p:cNvSpPr/>
            <p:nvPr/>
          </p:nvSpPr>
          <p:spPr>
            <a:xfrm>
              <a:off x="3428992" y="3482982"/>
              <a:ext cx="1512000" cy="432000"/>
            </a:xfrm>
            <a:prstGeom prst="roundRect">
              <a:avLst/>
            </a:prstGeom>
            <a:ln>
              <a:tailEnd type="stealth" w="med" len="lg"/>
            </a:ln>
          </p:spPr>
          <p:style>
            <a:lnRef idx="1">
              <a:schemeClr val="accent2"/>
            </a:lnRef>
            <a:fillRef idx="2">
              <a:schemeClr val="accent2"/>
            </a:fillRef>
            <a:effectRef idx="1">
              <a:schemeClr val="accent2"/>
            </a:effectRef>
            <a:fontRef idx="minor">
              <a:schemeClr val="dk1"/>
            </a:fontRef>
          </p:style>
          <p:txBody>
            <a:bodyPr rtlCol="0" anchor="ctr"/>
            <a:lstStyle/>
            <a:p>
              <a:pPr algn="ctr">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rPr>
                <a:t>图查找</a:t>
              </a:r>
              <a:endParaRPr lang="zh-CN" altLang="en-US" sz="2000" smtClean="0">
                <a:solidFill>
                  <a:srgbClr val="0000FF"/>
                </a:solidFill>
                <a:latin typeface="微软雅黑" panose="020B0503020204020204" pitchFamily="34" charset="-122"/>
                <a:ea typeface="微软雅黑" panose="020B0503020204020204" pitchFamily="34" charset="-122"/>
              </a:endParaRPr>
            </a:p>
          </p:txBody>
        </p:sp>
        <p:sp>
          <p:nvSpPr>
            <p:cNvPr id="18" name="燕尾形箭头 17"/>
            <p:cNvSpPr/>
            <p:nvPr/>
          </p:nvSpPr>
          <p:spPr>
            <a:xfrm rot="5400000">
              <a:off x="4035934" y="4036510"/>
              <a:ext cx="360000" cy="288000"/>
            </a:xfrm>
            <a:prstGeom prst="notchedRightArrow">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sz="2000"/>
            </a:p>
          </p:txBody>
        </p:sp>
        <p:sp>
          <p:nvSpPr>
            <p:cNvPr id="19" name="圆角矩形 18"/>
            <p:cNvSpPr/>
            <p:nvPr/>
          </p:nvSpPr>
          <p:spPr>
            <a:xfrm>
              <a:off x="3428992" y="4403738"/>
              <a:ext cx="1512000" cy="432000"/>
            </a:xfrm>
            <a:prstGeom prst="roundRect">
              <a:avLst/>
            </a:prstGeom>
            <a:ln>
              <a:tailEnd type="stealth" w="med" len="lg"/>
            </a:ln>
          </p:spPr>
          <p:style>
            <a:lnRef idx="1">
              <a:schemeClr val="accent2"/>
            </a:lnRef>
            <a:fillRef idx="2">
              <a:schemeClr val="accent2"/>
            </a:fillRef>
            <a:effectRef idx="1">
              <a:schemeClr val="accent2"/>
            </a:effectRef>
            <a:fontRef idx="minor">
              <a:schemeClr val="dk1"/>
            </a:fontRef>
          </p:style>
          <p:txBody>
            <a:bodyPr rtlCol="0" anchor="ctr"/>
            <a:lstStyle/>
            <a:p>
              <a:pPr algn="ctr">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rPr>
                <a:t>图遍历</a:t>
              </a:r>
              <a:endParaRPr lang="zh-CN" altLang="en-US" sz="2000" smtClean="0">
                <a:solidFill>
                  <a:srgbClr val="0000FF"/>
                </a:solidFill>
                <a:latin typeface="微软雅黑" panose="020B0503020204020204" pitchFamily="34" charset="-122"/>
                <a:ea typeface="微软雅黑" panose="020B0503020204020204" pitchFamily="34" charset="-122"/>
              </a:endParaRPr>
            </a:p>
          </p:txBody>
        </p:sp>
      </p:grpSp>
      <p:pic>
        <p:nvPicPr>
          <p:cNvPr id="2" name="图片 1" descr="question-mark-2318030_1920"/>
          <p:cNvPicPr>
            <a:picLocks noChangeAspect="1"/>
          </p:cNvPicPr>
          <p:nvPr/>
        </p:nvPicPr>
        <p:blipFill>
          <a:blip r:embed="rId2"/>
          <a:stretch>
            <a:fillRect/>
          </a:stretch>
        </p:blipFill>
        <p:spPr>
          <a:xfrm>
            <a:off x="8399780" y="3338195"/>
            <a:ext cx="3329940" cy="3329940"/>
          </a:xfrm>
          <a:prstGeom prst="rect">
            <a:avLst/>
          </a:prstGeom>
        </p:spPr>
      </p:pic>
      <p:pic>
        <p:nvPicPr>
          <p:cNvPr id="3" name="图片 2" descr="question-mark-3978394_1920"/>
          <p:cNvPicPr>
            <a:picLocks noChangeAspect="1"/>
          </p:cNvPicPr>
          <p:nvPr/>
        </p:nvPicPr>
        <p:blipFill>
          <a:blip r:embed="rId3"/>
          <a:stretch>
            <a:fillRect/>
          </a:stretch>
        </p:blipFill>
        <p:spPr>
          <a:xfrm>
            <a:off x="-240665" y="2934335"/>
            <a:ext cx="3942080" cy="3942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0" grpId="0" bldLvl="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3369288" y="1782745"/>
            <a:ext cx="6215106" cy="86042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假设图采用邻接矩阵表示。设计一个从顶点</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出发的深度优先遍历算法。</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3" name="组合 52"/>
          <p:cNvGrpSpPr/>
          <p:nvPr/>
        </p:nvGrpSpPr>
        <p:grpSpPr>
          <a:xfrm>
            <a:off x="4679778" y="3692520"/>
            <a:ext cx="2012934" cy="1935098"/>
            <a:chOff x="3525036" y="1985956"/>
            <a:chExt cx="2012934" cy="1451322"/>
          </a:xfrm>
        </p:grpSpPr>
        <p:graphicFrame>
          <p:nvGraphicFramePr>
            <p:cNvPr id="19" name="对象 18"/>
            <p:cNvGraphicFramePr>
              <a:graphicFrameLocks noChangeAspect="1"/>
            </p:cNvGraphicFramePr>
            <p:nvPr/>
          </p:nvGraphicFramePr>
          <p:xfrm>
            <a:off x="4521200" y="2476500"/>
            <a:ext cx="101600" cy="190500"/>
          </p:xfrm>
          <a:graphic>
            <a:graphicData uri="http://schemas.openxmlformats.org/presentationml/2006/ole">
              <mc:AlternateContent xmlns:mc="http://schemas.openxmlformats.org/markup-compatibility/2006">
                <mc:Choice xmlns:v="urn:schemas-microsoft-com:vml" Requires="v">
                  <p:oleObj spid="_x0000_s1025" name="Equation" r:id="rId1" imgW="2438400" imgH="4572000" progId="">
                    <p:embed/>
                  </p:oleObj>
                </mc:Choice>
                <mc:Fallback>
                  <p:oleObj name="Equation" r:id="rId1" imgW="2438400" imgH="4572000" progId="">
                    <p:embed/>
                    <p:pic>
                      <p:nvPicPr>
                        <p:cNvPr id="0" name="图片 1024"/>
                        <p:cNvPicPr>
                          <a:picLocks noChangeAspect="1"/>
                        </p:cNvPicPr>
                        <p:nvPr/>
                      </p:nvPicPr>
                      <p:blipFill>
                        <a:blip r:embed="rId2"/>
                        <a:stretch>
                          <a:fillRect/>
                        </a:stretch>
                      </p:blipFill>
                      <p:spPr>
                        <a:xfrm>
                          <a:off x="4521200" y="2476500"/>
                          <a:ext cx="101600" cy="190500"/>
                        </a:xfrm>
                        <a:prstGeom prst="rect">
                          <a:avLst/>
                        </a:prstGeom>
                        <a:noFill/>
                        <a:ln w="9525">
                          <a:noFill/>
                        </a:ln>
                      </p:spPr>
                    </p:pic>
                  </p:oleObj>
                </mc:Fallback>
              </mc:AlternateContent>
            </a:graphicData>
          </a:graphic>
        </p:graphicFrame>
        <p:sp>
          <p:nvSpPr>
            <p:cNvPr id="22" name="TextBox 21"/>
            <p:cNvSpPr txBox="1"/>
            <p:nvPr/>
          </p:nvSpPr>
          <p:spPr>
            <a:xfrm>
              <a:off x="3737207" y="1985956"/>
              <a:ext cx="1800000" cy="228124"/>
            </a:xfrm>
            <a:prstGeom prst="rect">
              <a:avLst/>
            </a:prstGeom>
            <a:noFill/>
          </p:spPr>
          <p:txBody>
            <a:bodyPr wrap="square" lIns="0" tIns="0" rIns="0" bIns="0" rtlCol="0">
              <a:spAutoFit/>
            </a:bodyPr>
            <a:lstStyle/>
            <a:p>
              <a:pPr algn="l"/>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0  </a:t>
              </a:r>
              <a:r>
                <a:rPr lang="en-US" altLang="zh-CN"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  0  </a:t>
              </a:r>
              <a:r>
                <a:rPr lang="en-US" altLang="zh-CN"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Box 22"/>
            <p:cNvSpPr txBox="1"/>
            <p:nvPr/>
          </p:nvSpPr>
          <p:spPr>
            <a:xfrm>
              <a:off x="3737207" y="2280460"/>
              <a:ext cx="1800000" cy="228124"/>
            </a:xfrm>
            <a:prstGeom prst="rect">
              <a:avLst/>
            </a:prstGeom>
            <a:noFill/>
          </p:spPr>
          <p:txBody>
            <a:bodyPr wrap="square" lIns="0" tIns="0" rIns="0" bIns="0" rtlCol="0">
              <a:spAutoFit/>
            </a:bodyPr>
            <a:lstStyle/>
            <a:p>
              <a:pPr algn="l"/>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1  0  </a:t>
              </a:r>
              <a:r>
                <a:rPr lang="en-US" altLang="zh-CN"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smtClean="0">
                  <a:latin typeface="微软雅黑" panose="020B0503020204020204" pitchFamily="34" charset="-122"/>
                  <a:ea typeface="微软雅黑" panose="020B0503020204020204" pitchFamily="34" charset="-122"/>
                  <a:cs typeface="Consolas" panose="020B0609020204030204" pitchFamily="49" charset="0"/>
                </a:rPr>
                <a:t>0</a:t>
              </a:r>
              <a:endParaRPr lang="zh-CN" altLang="en-US" sz="18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TextBox 23"/>
            <p:cNvSpPr txBox="1"/>
            <p:nvPr/>
          </p:nvSpPr>
          <p:spPr>
            <a:xfrm>
              <a:off x="3737207" y="2593002"/>
              <a:ext cx="1800000" cy="228124"/>
            </a:xfrm>
            <a:prstGeom prst="rect">
              <a:avLst/>
            </a:prstGeom>
            <a:noFill/>
          </p:spPr>
          <p:txBody>
            <a:bodyPr wrap="square" lIns="0" tIns="0" rIns="0" bIns="0" rtlCol="0">
              <a:spAutoFit/>
            </a:bodyPr>
            <a:lstStyle/>
            <a:p>
              <a:pPr algn="l"/>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0  </a:t>
              </a:r>
              <a:r>
                <a:rPr lang="en-US" altLang="zh-CN"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  0  </a:t>
              </a:r>
              <a:r>
                <a:rPr lang="en-US" altLang="zh-CN"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Box 24"/>
            <p:cNvSpPr txBox="1"/>
            <p:nvPr/>
          </p:nvSpPr>
          <p:spPr>
            <a:xfrm>
              <a:off x="3737207" y="2865359"/>
              <a:ext cx="1800000" cy="228124"/>
            </a:xfrm>
            <a:prstGeom prst="rect">
              <a:avLst/>
            </a:prstGeom>
            <a:noFill/>
          </p:spPr>
          <p:txBody>
            <a:bodyPr wrap="square" lIns="0" tIns="0" rIns="0" bIns="0" rtlCol="0">
              <a:spAutoFit/>
            </a:bodyPr>
            <a:lstStyle/>
            <a:p>
              <a:pPr algn="l"/>
              <a:r>
                <a:rPr lang="en-US" altLang="zh-CN"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1  1  1</a:t>
              </a:r>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  0  </a:t>
              </a:r>
              <a:r>
                <a:rPr lang="en-US" altLang="zh-CN" sz="1800" dirty="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25"/>
            <p:cNvSpPr txBox="1"/>
            <p:nvPr/>
          </p:nvSpPr>
          <p:spPr>
            <a:xfrm>
              <a:off x="3737207" y="3209154"/>
              <a:ext cx="1800000" cy="228124"/>
            </a:xfrm>
            <a:prstGeom prst="rect">
              <a:avLst/>
            </a:prstGeom>
            <a:noFill/>
          </p:spPr>
          <p:txBody>
            <a:bodyPr wrap="square" lIns="0" tIns="0" rIns="0" bIns="0" rtlCol="0">
              <a:spAutoFit/>
            </a:bodyPr>
            <a:lstStyle/>
            <a:p>
              <a:pPr algn="l"/>
              <a:r>
                <a:rPr lang="en-US" altLang="zh-CN"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  0  </a:t>
              </a:r>
              <a:r>
                <a:rPr lang="en-US" altLang="zh-CN"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1  1</a:t>
              </a:r>
              <a:r>
                <a:rPr lang="en-US" altLang="zh-CN" sz="1800" smtClean="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smtClean="0">
                  <a:latin typeface="微软雅黑" panose="020B0503020204020204" pitchFamily="34" charset="-122"/>
                  <a:ea typeface="微软雅黑" panose="020B0503020204020204" pitchFamily="34" charset="-122"/>
                  <a:cs typeface="Consolas" panose="020B0609020204030204" pitchFamily="49" charset="0"/>
                </a:rPr>
                <a:t>0</a:t>
              </a:r>
              <a:endParaRPr lang="zh-CN" altLang="en-US" sz="1800" dirty="0">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7" name="直接连接符 26"/>
            <p:cNvCxnSpPr/>
            <p:nvPr/>
          </p:nvCxnSpPr>
          <p:spPr>
            <a:xfrm rot="5400000">
              <a:off x="2841830" y="2729937"/>
              <a:ext cx="1368000" cy="1588"/>
            </a:xfrm>
            <a:prstGeom prst="line">
              <a:avLst/>
            </a:prstGeom>
            <a:ln w="28575">
              <a:solidFill>
                <a:srgbClr val="9900FF"/>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525830" y="2046284"/>
              <a:ext cx="142876" cy="893"/>
            </a:xfrm>
            <a:prstGeom prst="line">
              <a:avLst/>
            </a:prstGeom>
            <a:ln w="28575">
              <a:solidFill>
                <a:srgbClr val="9900FF"/>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525830" y="3415413"/>
              <a:ext cx="142876" cy="893"/>
            </a:xfrm>
            <a:prstGeom prst="line">
              <a:avLst/>
            </a:prstGeom>
            <a:ln w="28575">
              <a:solidFill>
                <a:srgbClr val="9900FF"/>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a:off x="4853176" y="2729937"/>
              <a:ext cx="1368000" cy="1588"/>
            </a:xfrm>
            <a:prstGeom prst="line">
              <a:avLst/>
            </a:prstGeom>
            <a:ln w="28575">
              <a:solidFill>
                <a:srgbClr val="9900FF"/>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394300" y="2046284"/>
              <a:ext cx="142876" cy="893"/>
            </a:xfrm>
            <a:prstGeom prst="line">
              <a:avLst/>
            </a:prstGeom>
            <a:ln w="28575">
              <a:solidFill>
                <a:srgbClr val="9900FF"/>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394300" y="3415413"/>
              <a:ext cx="142876" cy="893"/>
            </a:xfrm>
            <a:prstGeom prst="line">
              <a:avLst/>
            </a:prstGeom>
            <a:ln w="28575">
              <a:solidFill>
                <a:srgbClr val="9900FF"/>
              </a:solidFill>
              <a:tailEnd type="none"/>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4012230" y="4435477"/>
            <a:ext cx="428628" cy="373380"/>
          </a:xfrm>
          <a:prstGeom prst="rect">
            <a:avLst/>
          </a:prstGeom>
          <a:noFill/>
        </p:spPr>
        <p:txBody>
          <a:bodyPr wrap="square" rtlCol="0">
            <a:spAutoFit/>
          </a:bodyPr>
          <a:lstStyle/>
          <a:p>
            <a:pPr algn="l">
              <a:lnSpc>
                <a:spcPts val="2200"/>
              </a:lnSpc>
              <a:spcBef>
                <a:spcPts val="0"/>
              </a:spcBef>
            </a:pP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w</a:t>
            </a:r>
            <a:endPar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6" name="直接箭头连接符 55"/>
          <p:cNvCxnSpPr/>
          <p:nvPr/>
        </p:nvCxnSpPr>
        <p:spPr>
          <a:xfrm flipV="1">
            <a:off x="4440858" y="4659844"/>
            <a:ext cx="2571768"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57" name="TextBox 56"/>
          <p:cNvSpPr txBox="1"/>
          <p:nvPr/>
        </p:nvSpPr>
        <p:spPr>
          <a:xfrm>
            <a:off x="4512296" y="2997191"/>
            <a:ext cx="2786082" cy="475615"/>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找顶点</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的相邻顶点</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w</a:t>
            </a:r>
            <a:endParaRPr lang="zh-CN" alt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3" name="组合 7"/>
          <p:cNvGrpSpPr/>
          <p:nvPr/>
        </p:nvGrpSpPr>
        <p:grpSpPr>
          <a:xfrm>
            <a:off x="2512064" y="1282679"/>
            <a:ext cx="1000100" cy="785817"/>
            <a:chOff x="5703182" y="3835411"/>
            <a:chExt cx="1238250" cy="1236663"/>
          </a:xfrm>
        </p:grpSpPr>
        <p:grpSp>
          <p:nvGrpSpPr>
            <p:cNvPr id="35" name="Group 19"/>
            <p:cNvGrpSpPr/>
            <p:nvPr/>
          </p:nvGrpSpPr>
          <p:grpSpPr bwMode="auto">
            <a:xfrm>
              <a:off x="5703182" y="3835411"/>
              <a:ext cx="1238250" cy="1236663"/>
              <a:chOff x="810" y="845"/>
              <a:chExt cx="827" cy="826"/>
            </a:xfrm>
          </p:grpSpPr>
          <p:sp>
            <p:nvSpPr>
              <p:cNvPr id="37"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38"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40"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grpSp>
        <p:sp>
          <p:nvSpPr>
            <p:cNvPr id="36"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2" name="图片 1" descr="question-mark-1019935_1920"/>
          <p:cNvPicPr>
            <a:picLocks noChangeAspect="1"/>
          </p:cNvPicPr>
          <p:nvPr/>
        </p:nvPicPr>
        <p:blipFill>
          <a:blip r:embed="rId3"/>
          <a:stretch>
            <a:fillRect/>
          </a:stretch>
        </p:blipFill>
        <p:spPr>
          <a:xfrm>
            <a:off x="-1104900" y="1845310"/>
            <a:ext cx="5189220" cy="5189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0" end="0"/>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par>
                          <p:cTn id="14" fill="hold">
                            <p:stCondLst>
                              <p:cond delay="0"/>
                            </p:stCondLst>
                            <p:childTnLst>
                              <p:par>
                                <p:cTn id="15" presetID="18" presetClass="entr" presetSubtype="6"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strips(downRight)">
                                      <p:cBhvr>
                                        <p:cTn id="17"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usiness-card-1015416_1920"/>
          <p:cNvPicPr>
            <a:picLocks noChangeAspect="1"/>
          </p:cNvPicPr>
          <p:nvPr/>
        </p:nvPicPr>
        <p:blipFill>
          <a:blip r:embed="rId1"/>
          <a:stretch>
            <a:fillRect/>
          </a:stretch>
        </p:blipFill>
        <p:spPr>
          <a:xfrm>
            <a:off x="119380" y="-1395730"/>
            <a:ext cx="11235690" cy="9546590"/>
          </a:xfrm>
          <a:prstGeom prst="rect">
            <a:avLst/>
          </a:prstGeom>
        </p:spPr>
      </p:pic>
      <p:sp>
        <p:nvSpPr>
          <p:cNvPr id="3" name="TextBox 2"/>
          <p:cNvSpPr txBox="1"/>
          <p:nvPr/>
        </p:nvSpPr>
        <p:spPr>
          <a:xfrm>
            <a:off x="2063404" y="2780649"/>
            <a:ext cx="7643866" cy="3364865"/>
          </a:xfrm>
          <a:prstGeom prst="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5"/>
          </a:lnRef>
          <a:fillRef idx="2">
            <a:schemeClr val="accent5"/>
          </a:fillRef>
          <a:effectRef idx="1">
            <a:schemeClr val="accent5"/>
          </a:effectRef>
          <a:fontRef idx="minor">
            <a:schemeClr val="dk1"/>
          </a:fontRef>
        </p:style>
        <p:txBody>
          <a:bodyPr wrap="square" lIns="216000" tIns="144000" bIns="144000" rtlCol="0">
            <a:spAutoFit/>
          </a:bodyPr>
          <a:lstStyle/>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int visited[MAXV];	 </a:t>
            </a:r>
            <a:r>
              <a:rPr lang="en-US" sz="1800" smtClean="0">
                <a:solidFill>
                  <a:srgbClr val="0070C0"/>
                </a:solidFill>
                <a:latin typeface="微软雅黑" panose="020B0503020204020204" pitchFamily="34" charset="-122"/>
                <a:ea typeface="微软雅黑" panose="020B0503020204020204" pitchFamily="34" charset="-122"/>
                <a:cs typeface="Consolas" panose="020B0609020204030204" pitchFamily="49" charset="0"/>
              </a:rPr>
              <a:t>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全局变量，所有元素置初值</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void </a:t>
            </a:r>
            <a:r>
              <a:rPr 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MDFS</a:t>
            </a: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(MGraph g，int v)</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int w;</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printf("%d  "，v);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访问顶点</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v</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visited[v]=1;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置访问标记</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for (w=0;w&lt;g.n;w++)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找顶点</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的所有相邻点</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if (g.edges[v][w]!=0 &amp;&amp; g.edges[v][w]!=INF &amp;&amp;    </a:t>
            </a:r>
            <a:endPar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visited[w]==0)</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MDFS</a:t>
            </a: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(g，w);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找顶点</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的未访问过的相邻点</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w</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1991332" y="1484609"/>
            <a:ext cx="2643206" cy="475615"/>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算法如下：</a:t>
            </a:r>
            <a:endPar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bldLvl="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36441" y="987404"/>
            <a:ext cx="4143404"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a:t>
            </a:r>
            <a:r>
              <a:rPr lang="en-US" altLang="zh-CN"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DFS</a:t>
            </a: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遍历算法应用示例</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TextBox 25"/>
          <p:cNvSpPr txBox="1"/>
          <p:nvPr/>
        </p:nvSpPr>
        <p:spPr>
          <a:xfrm>
            <a:off x="3308011" y="1820847"/>
            <a:ext cx="7000924" cy="124523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图采用邻接表作为存储结构。对于一个无向连通图</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，假设不知道</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，设计一个算法</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判断是否为一棵树</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。若是树，返回</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true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；否则返回</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false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27"/>
          <p:cNvSpPr txBox="1"/>
          <p:nvPr/>
        </p:nvSpPr>
        <p:spPr>
          <a:xfrm>
            <a:off x="2950821" y="3463922"/>
            <a:ext cx="6715172" cy="136969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G-&gt;</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=G-&gt;</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树图？但</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G-&gt;</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和</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G-&gt;</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未知！</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对于</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无向连通图</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，采用</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DFS</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，访问的顶点数</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vn</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，试探的边数</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en</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恰好为</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1" name="组合 10"/>
          <p:cNvGrpSpPr/>
          <p:nvPr/>
        </p:nvGrpSpPr>
        <p:grpSpPr>
          <a:xfrm>
            <a:off x="5808341" y="4797431"/>
            <a:ext cx="2786082" cy="1618623"/>
            <a:chOff x="4000496" y="3143254"/>
            <a:chExt cx="2786082" cy="1213967"/>
          </a:xfrm>
        </p:grpSpPr>
        <p:sp>
          <p:nvSpPr>
            <p:cNvPr id="8" name="TextBox 7"/>
            <p:cNvSpPr txBox="1"/>
            <p:nvPr/>
          </p:nvSpPr>
          <p:spPr>
            <a:xfrm>
              <a:off x="4000496" y="4000510"/>
              <a:ext cx="1071570" cy="356711"/>
            </a:xfrm>
            <a:prstGeom prst="rect">
              <a:avLst/>
            </a:prstGeom>
            <a:noFill/>
          </p:spPr>
          <p:txBody>
            <a:bodyPr wrap="square" rtlCol="0">
              <a:spAutoFit/>
            </a:bodyPr>
            <a:lstStyle/>
            <a:p>
              <a:pPr algn="l">
                <a:lnSpc>
                  <a:spcPts val="3000"/>
                </a:lnSpc>
                <a:spcBef>
                  <a:spcPts val="0"/>
                </a:spcBef>
              </a:pPr>
              <a:r>
                <a:rPr lang="zh-CN" altLang="en-US" sz="20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一棵树</a:t>
              </a:r>
              <a:endParaRPr lang="zh-CN" altLang="en-US" sz="20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下箭头 8"/>
            <p:cNvSpPr/>
            <p:nvPr/>
          </p:nvSpPr>
          <p:spPr>
            <a:xfrm>
              <a:off x="4500562" y="3143254"/>
              <a:ext cx="142876" cy="857256"/>
            </a:xfrm>
            <a:prstGeom prst="downArrow">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10" name="TextBox 9"/>
            <p:cNvSpPr txBox="1"/>
            <p:nvPr/>
          </p:nvSpPr>
          <p:spPr>
            <a:xfrm>
              <a:off x="4714876" y="3214691"/>
              <a:ext cx="2071702" cy="491490"/>
            </a:xfrm>
            <a:prstGeom prst="rect">
              <a:avLst/>
            </a:prstGeom>
            <a:noFill/>
          </p:spPr>
          <p:txBody>
            <a:bodyPr wrap="square" rtlCol="0">
              <a:spAutoFit/>
            </a:bodyPr>
            <a:lstStyle/>
            <a:p>
              <a:pPr algn="l">
                <a:lnSpc>
                  <a:spcPts val="2200"/>
                </a:lnSpc>
                <a:spcBef>
                  <a:spcPts val="0"/>
                </a:spcBef>
              </a:pP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en/2=vn-1</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或者</a:t>
              </a: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en=2(vn-1)</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3" name="组合 7"/>
          <p:cNvGrpSpPr/>
          <p:nvPr/>
        </p:nvGrpSpPr>
        <p:grpSpPr>
          <a:xfrm>
            <a:off x="2307879" y="1749409"/>
            <a:ext cx="1000100" cy="785817"/>
            <a:chOff x="5703182" y="3835411"/>
            <a:chExt cx="1238250" cy="1236663"/>
          </a:xfrm>
        </p:grpSpPr>
        <p:grpSp>
          <p:nvGrpSpPr>
            <p:cNvPr id="15" name="Group 19"/>
            <p:cNvGrpSpPr/>
            <p:nvPr/>
          </p:nvGrpSpPr>
          <p:grpSpPr bwMode="auto">
            <a:xfrm>
              <a:off x="5703182" y="3835411"/>
              <a:ext cx="1238250" cy="1236663"/>
              <a:chOff x="810" y="845"/>
              <a:chExt cx="827" cy="826"/>
            </a:xfrm>
          </p:grpSpPr>
          <p:sp>
            <p:nvSpPr>
              <p:cNvPr id="17"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18"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19"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grpSp>
        <p:sp>
          <p:nvSpPr>
            <p:cNvPr id="16"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20" name="组合 19"/>
          <p:cNvGrpSpPr/>
          <p:nvPr/>
        </p:nvGrpSpPr>
        <p:grpSpPr>
          <a:xfrm>
            <a:off x="2236441" y="3810002"/>
            <a:ext cx="722313" cy="582613"/>
            <a:chOff x="1774825" y="5489593"/>
            <a:chExt cx="722313" cy="582613"/>
          </a:xfrm>
        </p:grpSpPr>
        <p:sp>
          <p:nvSpPr>
            <p:cNvPr id="22" name="Text Box 13"/>
            <p:cNvSpPr>
              <a:spLocks noChangeArrowheads="1"/>
            </p:cNvSpPr>
            <p:nvPr/>
          </p:nvSpPr>
          <p:spPr bwMode="auto">
            <a:xfrm>
              <a:off x="2124075" y="5489593"/>
              <a:ext cx="373063" cy="461963"/>
            </a:xfrm>
            <a:prstGeom prst="rect">
              <a:avLst/>
            </a:prstGeom>
            <a:noFill/>
            <a:ln w="9525" cap="flat" algn="ctr">
              <a:noFill/>
              <a:prstDash val="solid"/>
              <a:round/>
              <a:headEnd type="none" w="med" len="med"/>
              <a:tailEnd type="none" w="med" len="med"/>
            </a:ln>
            <a:effectLst/>
          </p:spPr>
          <p:txBody>
            <a:bodyPr wrap="none"/>
            <a:lstStyle/>
            <a:p>
              <a:pPr algn="ctr" eaLnBrk="0" hangingPunct="0"/>
              <a:r>
                <a:rPr lang="ru-RU" altLang="zh-CN" sz="2400" b="1">
                  <a:solidFill>
                    <a:srgbClr val="FFFFFF"/>
                  </a:solidFill>
                  <a:latin typeface="微软雅黑" panose="020B0503020204020204" pitchFamily="34" charset="-122"/>
                  <a:ea typeface="微软雅黑" panose="020B0503020204020204" pitchFamily="34" charset="-122"/>
                </a:rPr>
                <a:t>1</a:t>
              </a:r>
              <a:endParaRPr lang="ru-RU" altLang="zh-CN" sz="2400" b="1">
                <a:solidFill>
                  <a:srgbClr val="FFFFFF"/>
                </a:solidFill>
                <a:latin typeface="微软雅黑" panose="020B0503020204020204" pitchFamily="34" charset="-122"/>
                <a:ea typeface="微软雅黑" panose="020B0503020204020204" pitchFamily="34" charset="-122"/>
              </a:endParaRPr>
            </a:p>
          </p:txBody>
        </p:sp>
        <p:grpSp>
          <p:nvGrpSpPr>
            <p:cNvPr id="23" name="Group 8"/>
            <p:cNvGrpSpPr/>
            <p:nvPr/>
          </p:nvGrpSpPr>
          <p:grpSpPr bwMode="auto">
            <a:xfrm>
              <a:off x="1774825" y="5518173"/>
              <a:ext cx="544513" cy="554040"/>
              <a:chOff x="1019" y="1020"/>
              <a:chExt cx="399" cy="406"/>
            </a:xfrm>
          </p:grpSpPr>
          <p:pic>
            <p:nvPicPr>
              <p:cNvPr id="24" name="Picture 49" descr="阴影5"/>
              <p:cNvPicPr preferRelativeResize="0">
                <a:picLocks noChangeArrowheads="1"/>
              </p:cNvPicPr>
              <p:nvPr/>
            </p:nvPicPr>
            <p:blipFill>
              <a:blip r:embed="rId2" cstate="print"/>
              <a:srcRect/>
              <a:stretch>
                <a:fillRect/>
              </a:stretch>
            </p:blipFill>
            <p:spPr bwMode="auto">
              <a:xfrm>
                <a:off x="1039" y="1380"/>
                <a:ext cx="363" cy="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AutoShape 8"/>
              <p:cNvSpPr>
                <a:spLocks noChangeArrowheads="1"/>
              </p:cNvSpPr>
              <p:nvPr/>
            </p:nvSpPr>
            <p:spPr bwMode="auto">
              <a:xfrm>
                <a:off x="1019" y="1020"/>
                <a:ext cx="399" cy="370"/>
              </a:xfrm>
              <a:prstGeom prst="roundRect">
                <a:avLst>
                  <a:gd name="adj" fmla="val 8380"/>
                </a:avLst>
              </a:prstGeom>
              <a:gradFill rotWithShape="1">
                <a:gsLst>
                  <a:gs pos="0">
                    <a:srgbClr val="8F0000"/>
                  </a:gs>
                  <a:gs pos="50000">
                    <a:srgbClr val="CF0001"/>
                  </a:gs>
                  <a:gs pos="100000">
                    <a:srgbClr val="F60004"/>
                  </a:gs>
                </a:gsLst>
                <a:lin ang="2700000"/>
              </a:gradFill>
              <a:ln w="9525" cap="flat"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wrap="none" anchor="ctr"/>
              <a:lstStyle/>
              <a:p>
                <a:pPr marL="342900" indent="-342900" algn="ctr">
                  <a:buFont typeface="Wingdings" panose="05000000000000000000" pitchFamily="2" charset="2"/>
                  <a:buNone/>
                </a:pPr>
                <a:r>
                  <a:rPr lang="zh-CN" altLang="en-US" sz="2200" b="1" smtClean="0">
                    <a:solidFill>
                      <a:schemeClr val="bg1"/>
                    </a:solidFill>
                    <a:latin typeface="微软雅黑" panose="020B0503020204020204" pitchFamily="34" charset="-122"/>
                    <a:ea typeface="微软雅黑" panose="020B0503020204020204" pitchFamily="34" charset="-122"/>
                  </a:rPr>
                  <a:t>解</a:t>
                </a:r>
                <a:endParaRPr lang="zh-CN" altLang="en-US" sz="2200" b="1" smtClean="0">
                  <a:solidFill>
                    <a:schemeClr val="bg1"/>
                  </a:solidFill>
                  <a:latin typeface="微软雅黑" panose="020B0503020204020204" pitchFamily="34" charset="-122"/>
                  <a:ea typeface="微软雅黑" panose="020B0503020204020204" pitchFamily="34" charset="-122"/>
                </a:endParaRPr>
              </a:p>
            </p:txBody>
          </p:sp>
        </p:grpSp>
      </p:grpSp>
      <p:pic>
        <p:nvPicPr>
          <p:cNvPr id="2" name="图片 1" descr="idea-1014016_1920"/>
          <p:cNvPicPr>
            <a:picLocks noChangeAspect="1"/>
          </p:cNvPicPr>
          <p:nvPr/>
        </p:nvPicPr>
        <p:blipFill>
          <a:blip r:embed="rId3"/>
          <a:stretch>
            <a:fillRect/>
          </a:stretch>
        </p:blipFill>
        <p:spPr>
          <a:xfrm>
            <a:off x="9313545" y="3695065"/>
            <a:ext cx="2972435" cy="2972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2329" y="1484610"/>
            <a:ext cx="7715304" cy="4360545"/>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180000" bIns="180000" rtlCol="0">
            <a:spAutoFit/>
          </a:bodyPr>
          <a:lstStyle/>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int visited[MaxSize];</a:t>
            </a:r>
            <a:endPar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void DFS2(ALGraph *G，int v，int &amp;vn，int &amp;en)</a:t>
            </a:r>
            <a:endParaRPr lang="zh-CN" alt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ArcNode *p;</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visited[v]=1;</a:t>
            </a:r>
            <a:endPar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vn++;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遍历过的顶点数增</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p=G-&gt;adjlist[v].firstarc;</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while (p!=NULL) </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  en++;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试探过的边数增</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if (visited[p-&gt;adjvex]==0)</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DFS2(G，p-&gt;adjvex，vn，en);</a:t>
            </a:r>
            <a:endParaRPr lang="zh-CN" alt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p=p-&gt;nextarc;</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descr="post-it-5033079_1920"/>
          <p:cNvPicPr>
            <a:picLocks noChangeAspect="1"/>
          </p:cNvPicPr>
          <p:nvPr/>
        </p:nvPicPr>
        <p:blipFill>
          <a:blip r:embed="rId1"/>
          <a:stretch>
            <a:fillRect/>
          </a:stretch>
        </p:blipFill>
        <p:spPr>
          <a:xfrm>
            <a:off x="7247890" y="1484630"/>
            <a:ext cx="5318760" cy="5318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35794" y="1701145"/>
            <a:ext cx="8143932" cy="3949700"/>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44000" tIns="180000" bIns="180000" rtlCol="0">
            <a:spAutoFit/>
          </a:bodyPr>
          <a:lstStyle/>
          <a:p>
            <a:pPr algn="l">
              <a:lnSpc>
                <a:spcPts val="2800"/>
              </a:lnSpc>
              <a:spcBef>
                <a:spcPts val="0"/>
              </a:spcBef>
            </a:pPr>
            <a:r>
              <a:rPr 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bool GIsTree(ALGraph *G)      </a:t>
            </a:r>
            <a:r>
              <a:rPr 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判断无向图</a:t>
            </a:r>
            <a:r>
              <a:rPr 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是否是一棵树</a:t>
            </a:r>
            <a:endParaRPr lang="zh-CN" alt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int vn=0，en=0，i;</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for (i=0; i&lt;MaxSize; i++)</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nb-NO"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visited[i]=0;</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nb-NO"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nb-NO" sz="18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DFS2(G，0，vn，en);</a:t>
            </a:r>
            <a:endParaRPr lang="zh-CN" altLang="en-US" sz="18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if (en==2*(vn-1))</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return true;  </a:t>
            </a:r>
            <a:endParaRPr lang="zh-CN" altLang="en-US" sz="1800" smtClean="0">
              <a:solidFill>
                <a:srgbClr val="0070C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return false;</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图片 3" descr="gear-1015715"/>
          <p:cNvPicPr>
            <a:picLocks noChangeAspect="1"/>
          </p:cNvPicPr>
          <p:nvPr/>
        </p:nvPicPr>
        <p:blipFill>
          <a:blip r:embed="rId1"/>
          <a:stretch>
            <a:fillRect/>
          </a:stretch>
        </p:blipFill>
        <p:spPr>
          <a:xfrm>
            <a:off x="7607935" y="2420620"/>
            <a:ext cx="4519930" cy="4519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strips(down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9445" y="1629074"/>
            <a:ext cx="6572296" cy="768350"/>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假设一个有向图采用邻接表作为存储结构。试设计一个算法，</a:t>
            </a:r>
            <a:r>
              <a:rPr lang="zh-CN" altLang="en-US" sz="2000" smtClean="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判断其中是否存在回路</a:t>
            </a:r>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74" name="Rectangle 2"/>
          <p:cNvSpPr>
            <a:spLocks noChangeArrowheads="1"/>
          </p:cNvSpPr>
          <p:nvPr/>
        </p:nvSpPr>
        <p:spPr bwMode="auto">
          <a:xfrm>
            <a:off x="1461426" y="696"/>
            <a:ext cx="309880" cy="497205"/>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6" name="椭圆 5"/>
          <p:cNvSpPr/>
          <p:nvPr/>
        </p:nvSpPr>
        <p:spPr>
          <a:xfrm>
            <a:off x="3073693" y="4239815"/>
            <a:ext cx="396000" cy="528000"/>
          </a:xfrm>
          <a:prstGeom prst="ellipse">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i="1" smtClean="0">
                <a:latin typeface="微软雅黑" panose="020B0503020204020204" pitchFamily="34" charset="-122"/>
                <a:ea typeface="微软雅黑" panose="020B0503020204020204" pitchFamily="34" charset="-122"/>
                <a:cs typeface="Consolas" panose="020B0609020204030204" pitchFamily="49" charset="0"/>
              </a:rPr>
              <a:t>v</a:t>
            </a:r>
            <a:endParaRPr lang="en-US" altLang="zh-CN" sz="2000" i="1" smtClean="0">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椭圆 6"/>
          <p:cNvSpPr/>
          <p:nvPr/>
        </p:nvSpPr>
        <p:spPr>
          <a:xfrm>
            <a:off x="4645329" y="4239815"/>
            <a:ext cx="396000" cy="528000"/>
          </a:xfrm>
          <a:prstGeom prst="ellipse">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i="1" smtClean="0">
                <a:latin typeface="微软雅黑" panose="020B0503020204020204" pitchFamily="34" charset="-122"/>
                <a:ea typeface="微软雅黑" panose="020B0503020204020204" pitchFamily="34" charset="-122"/>
                <a:cs typeface="Consolas" panose="020B0609020204030204" pitchFamily="49" charset="0"/>
              </a:rPr>
              <a:t>w</a:t>
            </a:r>
            <a:endParaRPr lang="en-US" altLang="zh-CN" sz="2000" i="1" smtClean="0">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椭圆 7"/>
          <p:cNvSpPr/>
          <p:nvPr/>
        </p:nvSpPr>
        <p:spPr>
          <a:xfrm>
            <a:off x="6178155" y="4239815"/>
            <a:ext cx="396000" cy="528000"/>
          </a:xfrm>
          <a:prstGeom prst="ellipse">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i="1" smtClean="0">
                <a:latin typeface="微软雅黑" panose="020B0503020204020204" pitchFamily="34" charset="-122"/>
                <a:ea typeface="微软雅黑" panose="020B0503020204020204" pitchFamily="34" charset="-122"/>
                <a:cs typeface="Consolas" panose="020B0609020204030204" pitchFamily="49" charset="0"/>
              </a:rPr>
              <a:t>i</a:t>
            </a:r>
            <a:endParaRPr lang="en-US" altLang="zh-CN" sz="2000" i="1" smtClean="0">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任意多边形 11"/>
          <p:cNvSpPr/>
          <p:nvPr/>
        </p:nvSpPr>
        <p:spPr>
          <a:xfrm>
            <a:off x="3488051" y="4177029"/>
            <a:ext cx="1181100" cy="584200"/>
          </a:xfrm>
          <a:custGeom>
            <a:avLst/>
            <a:gdLst>
              <a:gd name="connsiteX0" fmla="*/ 0 w 1181100"/>
              <a:gd name="connsiteY0" fmla="*/ 270933 h 438150"/>
              <a:gd name="connsiteX1" fmla="*/ 228600 w 1181100"/>
              <a:gd name="connsiteY1" fmla="*/ 143933 h 438150"/>
              <a:gd name="connsiteX2" fmla="*/ 381000 w 1181100"/>
              <a:gd name="connsiteY2" fmla="*/ 4233 h 438150"/>
              <a:gd name="connsiteX3" fmla="*/ 622300 w 1181100"/>
              <a:gd name="connsiteY3" fmla="*/ 169333 h 438150"/>
              <a:gd name="connsiteX4" fmla="*/ 800100 w 1181100"/>
              <a:gd name="connsiteY4" fmla="*/ 410633 h 438150"/>
              <a:gd name="connsiteX5" fmla="*/ 1181100 w 1181100"/>
              <a:gd name="connsiteY5" fmla="*/ 33443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100" h="438150">
                <a:moveTo>
                  <a:pt x="0" y="270933"/>
                </a:moveTo>
                <a:cubicBezTo>
                  <a:pt x="82550" y="229658"/>
                  <a:pt x="165100" y="188383"/>
                  <a:pt x="228600" y="143933"/>
                </a:cubicBezTo>
                <a:cubicBezTo>
                  <a:pt x="292100" y="99483"/>
                  <a:pt x="315383" y="0"/>
                  <a:pt x="381000" y="4233"/>
                </a:cubicBezTo>
                <a:cubicBezTo>
                  <a:pt x="446617" y="8466"/>
                  <a:pt x="552450" y="101600"/>
                  <a:pt x="622300" y="169333"/>
                </a:cubicBezTo>
                <a:cubicBezTo>
                  <a:pt x="692150" y="237066"/>
                  <a:pt x="706967" y="383116"/>
                  <a:pt x="800100" y="410633"/>
                </a:cubicBezTo>
                <a:cubicBezTo>
                  <a:pt x="893233" y="438150"/>
                  <a:pt x="1037166" y="386291"/>
                  <a:pt x="1181100" y="334433"/>
                </a:cubicBezTo>
              </a:path>
            </a:pathLst>
          </a:custGeom>
          <a:ln>
            <a:tailEnd type="arrow"/>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3" name="任意多边形 12"/>
          <p:cNvSpPr/>
          <p:nvPr/>
        </p:nvSpPr>
        <p:spPr>
          <a:xfrm>
            <a:off x="5024751" y="4648338"/>
            <a:ext cx="1168400" cy="448733"/>
          </a:xfrm>
          <a:custGeom>
            <a:avLst/>
            <a:gdLst>
              <a:gd name="connsiteX0" fmla="*/ 0 w 1168400"/>
              <a:gd name="connsiteY0" fmla="*/ 0 h 336550"/>
              <a:gd name="connsiteX1" fmla="*/ 241300 w 1168400"/>
              <a:gd name="connsiteY1" fmla="*/ 127000 h 336550"/>
              <a:gd name="connsiteX2" fmla="*/ 381000 w 1168400"/>
              <a:gd name="connsiteY2" fmla="*/ 279400 h 336550"/>
              <a:gd name="connsiteX3" fmla="*/ 596900 w 1168400"/>
              <a:gd name="connsiteY3" fmla="*/ 304800 h 336550"/>
              <a:gd name="connsiteX4" fmla="*/ 800100 w 1168400"/>
              <a:gd name="connsiteY4" fmla="*/ 88900 h 336550"/>
              <a:gd name="connsiteX5" fmla="*/ 1028700 w 1168400"/>
              <a:gd name="connsiteY5" fmla="*/ 241300 h 336550"/>
              <a:gd name="connsiteX6" fmla="*/ 1168400 w 1168400"/>
              <a:gd name="connsiteY6" fmla="*/ 7620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400" h="336550">
                <a:moveTo>
                  <a:pt x="0" y="0"/>
                </a:moveTo>
                <a:cubicBezTo>
                  <a:pt x="88900" y="40216"/>
                  <a:pt x="177800" y="80433"/>
                  <a:pt x="241300" y="127000"/>
                </a:cubicBezTo>
                <a:cubicBezTo>
                  <a:pt x="304800" y="173567"/>
                  <a:pt x="321733" y="249767"/>
                  <a:pt x="381000" y="279400"/>
                </a:cubicBezTo>
                <a:cubicBezTo>
                  <a:pt x="440267" y="309033"/>
                  <a:pt x="527050" y="336550"/>
                  <a:pt x="596900" y="304800"/>
                </a:cubicBezTo>
                <a:cubicBezTo>
                  <a:pt x="666750" y="273050"/>
                  <a:pt x="728133" y="99483"/>
                  <a:pt x="800100" y="88900"/>
                </a:cubicBezTo>
                <a:cubicBezTo>
                  <a:pt x="872067" y="78317"/>
                  <a:pt x="967317" y="243417"/>
                  <a:pt x="1028700" y="241300"/>
                </a:cubicBezTo>
                <a:cubicBezTo>
                  <a:pt x="1090083" y="239183"/>
                  <a:pt x="1129241" y="157691"/>
                  <a:pt x="1168400" y="76200"/>
                </a:cubicBezTo>
              </a:path>
            </a:pathLst>
          </a:custGeom>
          <a:ln>
            <a:tailEnd type="arrow"/>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grpSp>
        <p:nvGrpSpPr>
          <p:cNvPr id="24" name="组合 23"/>
          <p:cNvGrpSpPr/>
          <p:nvPr/>
        </p:nvGrpSpPr>
        <p:grpSpPr>
          <a:xfrm>
            <a:off x="4359577" y="5097072"/>
            <a:ext cx="3714776" cy="1083391"/>
            <a:chOff x="2214546" y="3190344"/>
            <a:chExt cx="3714776" cy="812543"/>
          </a:xfrm>
        </p:grpSpPr>
        <p:sp>
          <p:nvSpPr>
            <p:cNvPr id="14" name="TextBox 13"/>
            <p:cNvSpPr txBox="1"/>
            <p:nvPr/>
          </p:nvSpPr>
          <p:spPr>
            <a:xfrm>
              <a:off x="2214546" y="3357568"/>
              <a:ext cx="3714776" cy="645319"/>
            </a:xfrm>
            <a:prstGeom prst="rect">
              <a:avLst/>
            </a:prstGeom>
            <a:noFill/>
          </p:spPr>
          <p:txBody>
            <a:bodyPr wrap="square" rtlCol="0">
              <a:spAutoFit/>
            </a:bodyPr>
            <a:lstStyle/>
            <a:p>
              <a:pPr algn="l">
                <a:lnSpc>
                  <a:spcPts val="2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当</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visited[</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w</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visited[</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时表示顶点</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w</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到</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存在一条路径</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7" name="直接箭头连接符 16"/>
            <p:cNvCxnSpPr/>
            <p:nvPr/>
          </p:nvCxnSpPr>
          <p:spPr>
            <a:xfrm rot="16200000" flipV="1">
              <a:off x="3536149" y="3226063"/>
              <a:ext cx="214314" cy="14287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cxnSp>
        <p:nvCxnSpPr>
          <p:cNvPr id="19" name="直接箭头连接符 18"/>
          <p:cNvCxnSpPr/>
          <p:nvPr/>
        </p:nvCxnSpPr>
        <p:spPr>
          <a:xfrm rot="10800000" flipV="1">
            <a:off x="5024751" y="4479588"/>
            <a:ext cx="1153404" cy="0"/>
          </a:xfrm>
          <a:prstGeom prst="straightConnector1">
            <a:avLst/>
          </a:prstGeom>
          <a:ln>
            <a:solidFill>
              <a:srgbClr val="FF00FF"/>
            </a:solidFill>
            <a:tailEnd type="arrow"/>
          </a:ln>
        </p:spPr>
        <p:style>
          <a:lnRef idx="2">
            <a:schemeClr val="accent6"/>
          </a:lnRef>
          <a:fillRef idx="0">
            <a:schemeClr val="accent6"/>
          </a:fillRef>
          <a:effectRef idx="1">
            <a:schemeClr val="accent6"/>
          </a:effectRef>
          <a:fontRef idx="minor">
            <a:schemeClr val="tx1"/>
          </a:fontRef>
        </p:style>
      </p:cxnSp>
      <p:grpSp>
        <p:nvGrpSpPr>
          <p:cNvPr id="23" name="组合 22"/>
          <p:cNvGrpSpPr/>
          <p:nvPr/>
        </p:nvGrpSpPr>
        <p:grpSpPr>
          <a:xfrm>
            <a:off x="4145263" y="3224523"/>
            <a:ext cx="4071966" cy="1143008"/>
            <a:chOff x="2000232" y="1785932"/>
            <a:chExt cx="4071966" cy="857256"/>
          </a:xfrm>
        </p:grpSpPr>
        <p:sp>
          <p:nvSpPr>
            <p:cNvPr id="15" name="TextBox 14"/>
            <p:cNvSpPr txBox="1"/>
            <p:nvPr/>
          </p:nvSpPr>
          <p:spPr>
            <a:xfrm>
              <a:off x="2000232" y="1785932"/>
              <a:ext cx="4071966" cy="452914"/>
            </a:xfrm>
            <a:prstGeom prst="rect">
              <a:avLst/>
            </a:prstGeom>
            <a:noFill/>
          </p:spPr>
          <p:txBody>
            <a:bodyPr wrap="square" rtlCol="0">
              <a:spAutoFit/>
            </a:bodyPr>
            <a:lstStyle/>
            <a:p>
              <a:pPr algn="l">
                <a:lnSpc>
                  <a:spcPts val="2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若顶点</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有一个邻接点</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w</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，表示</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到</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w</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存在一条路径，从而构成回路</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1" name="直接箭头连接符 20"/>
            <p:cNvCxnSpPr/>
            <p:nvPr/>
          </p:nvCxnSpPr>
          <p:spPr>
            <a:xfrm rot="16200000" flipH="1">
              <a:off x="3250397" y="2464593"/>
              <a:ext cx="285752" cy="7143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7" name="组合 26"/>
          <p:cNvGrpSpPr/>
          <p:nvPr/>
        </p:nvGrpSpPr>
        <p:grpSpPr>
          <a:xfrm>
            <a:off x="6717031" y="4295292"/>
            <a:ext cx="1214446" cy="475615"/>
            <a:chOff x="4572000" y="2589012"/>
            <a:chExt cx="1214446" cy="356712"/>
          </a:xfrm>
        </p:grpSpPr>
        <p:sp>
          <p:nvSpPr>
            <p:cNvPr id="25" name="TextBox 24"/>
            <p:cNvSpPr txBox="1"/>
            <p:nvPr/>
          </p:nvSpPr>
          <p:spPr>
            <a:xfrm>
              <a:off x="5000628" y="2589012"/>
              <a:ext cx="785818" cy="356712"/>
            </a:xfrm>
            <a:prstGeom prst="rect">
              <a:avLst/>
            </a:prstGeom>
            <a:noFill/>
          </p:spPr>
          <p:txBody>
            <a:bodyPr wrap="square" rtlCol="0">
              <a:spAutoFit/>
            </a:bodyPr>
            <a:lstStyle/>
            <a:p>
              <a:pPr algn="l">
                <a:lnSpc>
                  <a:spcPts val="3000"/>
                </a:lnSpc>
                <a:spcBef>
                  <a:spcPts val="0"/>
                </a:spcBef>
              </a:pPr>
              <a:r>
                <a:rPr lang="zh-CN" altLang="en-US" sz="18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回路</a:t>
              </a:r>
              <a:endParaRPr lang="zh-CN" altLang="en-US" sz="180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左箭头 25"/>
            <p:cNvSpPr/>
            <p:nvPr/>
          </p:nvSpPr>
          <p:spPr>
            <a:xfrm>
              <a:off x="4572000" y="2676526"/>
              <a:ext cx="285752" cy="214314"/>
            </a:xfrm>
            <a:prstGeom prst="leftArrow">
              <a:avLst/>
            </a:prstGeom>
            <a:ln>
              <a:tailEnd type="stealth" w="med" len="lg"/>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grpSp>
        <p:nvGrpSpPr>
          <p:cNvPr id="29" name="组合 7"/>
          <p:cNvGrpSpPr/>
          <p:nvPr/>
        </p:nvGrpSpPr>
        <p:grpSpPr>
          <a:xfrm>
            <a:off x="2573659" y="1271884"/>
            <a:ext cx="1000100" cy="785817"/>
            <a:chOff x="5703182" y="3835411"/>
            <a:chExt cx="1238250" cy="1236663"/>
          </a:xfrm>
        </p:grpSpPr>
        <p:grpSp>
          <p:nvGrpSpPr>
            <p:cNvPr id="30" name="Group 19"/>
            <p:cNvGrpSpPr/>
            <p:nvPr/>
          </p:nvGrpSpPr>
          <p:grpSpPr bwMode="auto">
            <a:xfrm>
              <a:off x="5703182" y="3835411"/>
              <a:ext cx="1238250" cy="1236663"/>
              <a:chOff x="810" y="845"/>
              <a:chExt cx="827" cy="826"/>
            </a:xfrm>
          </p:grpSpPr>
          <p:sp>
            <p:nvSpPr>
              <p:cNvPr id="32"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33"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34"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grpSp>
        <p:sp>
          <p:nvSpPr>
            <p:cNvPr id="31"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2" name="图片 1" descr="gear-3085396_1920"/>
          <p:cNvPicPr>
            <a:picLocks noChangeAspect="1"/>
          </p:cNvPicPr>
          <p:nvPr/>
        </p:nvPicPr>
        <p:blipFill>
          <a:blip r:embed="rId1"/>
          <a:stretch>
            <a:fillRect/>
          </a:stretch>
        </p:blipFill>
        <p:spPr>
          <a:xfrm>
            <a:off x="8999220" y="3668395"/>
            <a:ext cx="3223895" cy="3223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strips(downLeft)">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trips(downRight)">
                                      <p:cBhvr>
                                        <p:cTn id="19" dur="1000"/>
                                        <p:tgtEl>
                                          <p:spTgt spid="12"/>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trips(downRight)">
                                      <p:cBhvr>
                                        <p:cTn id="27" dur="1000"/>
                                        <p:tgtEl>
                                          <p:spTgt spid="13"/>
                                        </p:tgtEl>
                                      </p:cBhvr>
                                    </p:animEffec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strips(downLeft)">
                                      <p:cBhvr>
                                        <p:cTn id="38" dur="1000"/>
                                        <p:tgtEl>
                                          <p:spTgt spid="19"/>
                                        </p:tgtEl>
                                      </p:cBhvr>
                                    </p:animEffect>
                                  </p:childTnLst>
                                </p:cTn>
                              </p:par>
                            </p:childTnLst>
                          </p:cTn>
                        </p:par>
                        <p:par>
                          <p:cTn id="39" fill="hold">
                            <p:stCondLst>
                              <p:cond delay="1000"/>
                            </p:stCondLst>
                            <p:childTnLst>
                              <p:par>
                                <p:cTn id="40" presetID="1" presetClass="entr" presetSubtype="0"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par>
                          <p:cTn id="46" fill="hold">
                            <p:stCondLst>
                              <p:cond delay="0"/>
                            </p:stCondLst>
                            <p:childTnLst>
                              <p:par>
                                <p:cTn id="47" presetID="26" presetClass="emph" presetSubtype="0" fill="hold" grpId="1" nodeType="afterEffect">
                                  <p:stCondLst>
                                    <p:cond delay="0"/>
                                  </p:stCondLst>
                                  <p:childTnLst>
                                    <p:animEffect transition="out" filter="fade">
                                      <p:cBhvr>
                                        <p:cTn id="48" dur="500" tmFilter="0, 0; .2, .5; .8, .5; 1, 0"/>
                                        <p:tgtEl>
                                          <p:spTgt spid="8"/>
                                        </p:tgtEl>
                                      </p:cBhvr>
                                    </p:animEffect>
                                    <p:animScale>
                                      <p:cBhvr>
                                        <p:cTn id="49" dur="250" autoRev="1" fill="hold"/>
                                        <p:tgtEl>
                                          <p:spTgt spid="8"/>
                                        </p:tgtEl>
                                      </p:cBhvr>
                                      <p:by x="105000" y="105000"/>
                                    </p:animScale>
                                  </p:childTnLst>
                                </p:cTn>
                              </p:par>
                            </p:childTnLst>
                          </p:cTn>
                        </p:par>
                        <p:par>
                          <p:cTn id="50" fill="hold">
                            <p:stCondLst>
                              <p:cond delay="500"/>
                            </p:stCondLst>
                            <p:childTnLst>
                              <p:par>
                                <p:cTn id="51" presetID="26" presetClass="emph" presetSubtype="0" fill="hold" nodeType="afterEffect">
                                  <p:stCondLst>
                                    <p:cond delay="0"/>
                                  </p:stCondLst>
                                  <p:childTnLst>
                                    <p:animEffect transition="out" filter="fade">
                                      <p:cBhvr>
                                        <p:cTn id="52" dur="500" tmFilter="0, 0; .2, .5; .8, .5; 1, 0"/>
                                        <p:tgtEl>
                                          <p:spTgt spid="19"/>
                                        </p:tgtEl>
                                      </p:cBhvr>
                                    </p:animEffect>
                                    <p:animScale>
                                      <p:cBhvr>
                                        <p:cTn id="53" dur="250" autoRev="1" fill="hold"/>
                                        <p:tgtEl>
                                          <p:spTgt spid="19"/>
                                        </p:tgtEl>
                                      </p:cBhvr>
                                      <p:by x="105000" y="105000"/>
                                    </p:animScale>
                                  </p:childTnLst>
                                </p:cTn>
                              </p:par>
                            </p:childTnLst>
                          </p:cTn>
                        </p:par>
                        <p:par>
                          <p:cTn id="54" fill="hold">
                            <p:stCondLst>
                              <p:cond delay="1000"/>
                            </p:stCondLst>
                            <p:childTnLst>
                              <p:par>
                                <p:cTn id="55" presetID="26" presetClass="emph" presetSubtype="0" fill="hold" grpId="1" nodeType="afterEffect">
                                  <p:stCondLst>
                                    <p:cond delay="0"/>
                                  </p:stCondLst>
                                  <p:childTnLst>
                                    <p:animEffect transition="out" filter="fade">
                                      <p:cBhvr>
                                        <p:cTn id="56" dur="500" tmFilter="0, 0; .2, .5; .8, .5; 1, 0"/>
                                        <p:tgtEl>
                                          <p:spTgt spid="7"/>
                                        </p:tgtEl>
                                      </p:cBhvr>
                                    </p:animEffect>
                                    <p:animScale>
                                      <p:cBhvr>
                                        <p:cTn id="57" dur="250" autoRev="1" fill="hold"/>
                                        <p:tgtEl>
                                          <p:spTgt spid="7"/>
                                        </p:tgtEl>
                                      </p:cBhvr>
                                      <p:by x="105000" y="105000"/>
                                    </p:animScale>
                                  </p:childTnLst>
                                </p:cTn>
                              </p:par>
                            </p:childTnLst>
                          </p:cTn>
                        </p:par>
                        <p:par>
                          <p:cTn id="58" fill="hold">
                            <p:stCondLst>
                              <p:cond delay="1500"/>
                            </p:stCondLst>
                            <p:childTnLst>
                              <p:par>
                                <p:cTn id="59" presetID="26" presetClass="emph" presetSubtype="0" fill="hold" grpId="1" nodeType="afterEffect">
                                  <p:stCondLst>
                                    <p:cond delay="0"/>
                                  </p:stCondLst>
                                  <p:childTnLst>
                                    <p:animEffect transition="out" filter="fade">
                                      <p:cBhvr>
                                        <p:cTn id="60" dur="500" tmFilter="0, 0; .2, .5; .8, .5; 1, 0"/>
                                        <p:tgtEl>
                                          <p:spTgt spid="13"/>
                                        </p:tgtEl>
                                      </p:cBhvr>
                                    </p:animEffect>
                                    <p:animScale>
                                      <p:cBhvr>
                                        <p:cTn id="61"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7" grpId="1" bldLvl="0" animBg="1"/>
      <p:bldP spid="8" grpId="0" bldLvl="0" animBg="1"/>
      <p:bldP spid="8" grpId="1" bldLvl="0" animBg="1"/>
      <p:bldP spid="12" grpId="0" bldLvl="0" animBg="1"/>
      <p:bldP spid="13" grpId="0" bldLvl="0" animBg="1"/>
      <p:bldP spid="13" grpId="1" bldLvl="0" animBg="1"/>
      <p:bldP spid="3" grpId="0" bldLvl="0" animBg="1"/>
      <p:bldP spid="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91965" y="1484608"/>
            <a:ext cx="8286808" cy="4667885"/>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216000" bIns="144000" rtlCol="0">
            <a:spAutoFit/>
          </a:bodyPr>
          <a:lstStyle/>
          <a:p>
            <a:pPr algn="l">
              <a:lnSpc>
                <a:spcPts val="2400"/>
              </a:lnSpc>
              <a:spcBef>
                <a:spcPts val="0"/>
              </a:spcBef>
            </a:pPr>
            <a:r>
              <a:rPr 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void Cycle(ALGraph *G，int v，bool &amp;has)</a:t>
            </a:r>
            <a:endParaRPr lang="zh-CN" alt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调用时</a:t>
            </a:r>
            <a:r>
              <a:rPr 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has</a:t>
            </a:r>
            <a:r>
              <a:rPr lang="zh-CN" alt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置初值</a:t>
            </a:r>
            <a:r>
              <a:rPr 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false</a:t>
            </a:r>
            <a:endParaRPr lang="zh-CN" alt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ArcNode *p;	int w;</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visited[v]=1;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置已访问标记</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p=G-&gt;adjlist[v].firstarc;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//p</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指向顶点</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的第一个邻接点</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while (p!=NULL)</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	w=p-&gt;adjvex;</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if (visited[</a:t>
            </a: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w</a:t>
            </a: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]==0)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若顶点</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w</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未访问</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递归访问它</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Cycle(G，w，has);</a:t>
            </a:r>
            <a:endParaRPr lang="zh-CN" alt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else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又找到了已访问过的顶点说明有回路</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has=true;</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p=p-&gt;nextarc;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找下一个邻接点</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2" name="图片 1" descr="exclamation-mark-5848806_1920"/>
          <p:cNvPicPr>
            <a:picLocks noChangeAspect="1"/>
          </p:cNvPicPr>
          <p:nvPr/>
        </p:nvPicPr>
        <p:blipFill>
          <a:blip r:embed="rId1"/>
          <a:stretch>
            <a:fillRect/>
          </a:stretch>
        </p:blipFill>
        <p:spPr>
          <a:xfrm flipH="1">
            <a:off x="7607935" y="908685"/>
            <a:ext cx="5967730" cy="6013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5960" y="1556998"/>
            <a:ext cx="8001056" cy="3437255"/>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square" lIns="180000" tIns="216000" bIns="144000" rtlCol="0">
            <a:spAutoFit/>
          </a:bodyPr>
          <a:lstStyle/>
          <a:p>
            <a:pPr algn="l">
              <a:lnSpc>
                <a:spcPts val="2400"/>
              </a:lnSpc>
              <a:spcBef>
                <a:spcPts val="0"/>
              </a:spcBef>
            </a:pPr>
            <a:r>
              <a:rPr 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bool HasCycle(ALGraph *G)       </a:t>
            </a:r>
            <a:r>
              <a:rPr 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判断有向图</a:t>
            </a:r>
            <a:r>
              <a:rPr lang="en-US" altLang="zh-CN"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rPr>
              <a:t>中是否有回路</a:t>
            </a:r>
            <a:endParaRPr lang="zh-CN" altLang="en-US" sz="1800" smtClean="0">
              <a:solidFill>
                <a:srgbClr val="00B05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bool has=false;</a:t>
            </a:r>
            <a:endPar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for (int i=0;i&lt;G-&gt;n;i++)</a:t>
            </a:r>
            <a:endPar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      Cycle(G，i，has);</a:t>
            </a:r>
            <a:endParaRPr lang="zh-CN" alt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if (has) return true;</a:t>
            </a:r>
            <a:endPar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return false;</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2706026" y="5557526"/>
            <a:ext cx="3214710" cy="475615"/>
          </a:xfrm>
          <a:prstGeom prst="rect">
            <a:avLst/>
          </a:prstGeom>
          <a:noFill/>
        </p:spPr>
        <p:txBody>
          <a:bodyPr wrap="square" rtlCol="0">
            <a:spAutoFit/>
          </a:bodyPr>
          <a:lstStyle/>
          <a:p>
            <a:pPr algn="l">
              <a:lnSpc>
                <a:spcPts val="3000"/>
              </a:lnSpc>
              <a:spcBef>
                <a:spcPts val="0"/>
              </a:spcBef>
            </a:pPr>
            <a:r>
              <a:rPr lang="zh-CN" altLang="en-US" sz="200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思考</a:t>
            </a:r>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：如果是无向图呢？</a:t>
            </a:r>
            <a:endPar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descr="question-mark-2318030_1920"/>
          <p:cNvPicPr>
            <a:picLocks noChangeAspect="1"/>
          </p:cNvPicPr>
          <p:nvPr/>
        </p:nvPicPr>
        <p:blipFill>
          <a:blip r:embed="rId1"/>
          <a:stretch>
            <a:fillRect/>
          </a:stretch>
        </p:blipFill>
        <p:spPr>
          <a:xfrm>
            <a:off x="7752080" y="2780665"/>
            <a:ext cx="3874770" cy="3874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ldLvl="0" animBg="1"/>
      <p:bldP spid="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38083" y="2129201"/>
            <a:ext cx="6858048" cy="86042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假设图</a:t>
            </a:r>
            <a:r>
              <a:rPr lang="nb-NO"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采用邻接表存储。设计一个算法，求</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不带权无向连通图</a:t>
            </a:r>
            <a:r>
              <a:rPr 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中距离顶点</a:t>
            </a:r>
            <a:r>
              <a:rPr lang="en-US" sz="2000" i="1"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最远的一个顶点</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2352331" y="981054"/>
            <a:ext cx="4071966"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a:t>
            </a:r>
            <a:r>
              <a:rPr lang="en-US" altLang="zh-CN"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BFS</a:t>
            </a: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遍历算法应用示例</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椭圆 5"/>
          <p:cNvSpPr/>
          <p:nvPr/>
        </p:nvSpPr>
        <p:spPr>
          <a:xfrm>
            <a:off x="3957305" y="4791081"/>
            <a:ext cx="432000" cy="432000"/>
          </a:xfrm>
          <a:prstGeom prst="ellipse">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i="1" smtClean="0">
                <a:latin typeface="微软雅黑" panose="020B0503020204020204" pitchFamily="34" charset="-122"/>
                <a:ea typeface="微软雅黑" panose="020B0503020204020204" pitchFamily="34" charset="-122"/>
                <a:cs typeface="Consolas" panose="020B0609020204030204" pitchFamily="49" charset="0"/>
              </a:rPr>
              <a:t>v</a:t>
            </a:r>
            <a:endParaRPr lang="en-US" altLang="zh-CN" sz="2000" i="1" smtClean="0">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7" name="组合 16"/>
          <p:cNvGrpSpPr/>
          <p:nvPr/>
        </p:nvGrpSpPr>
        <p:grpSpPr>
          <a:xfrm>
            <a:off x="3457239" y="4216579"/>
            <a:ext cx="1418870" cy="1676576"/>
            <a:chOff x="3428992" y="2569502"/>
            <a:chExt cx="1418870" cy="1257432"/>
          </a:xfrm>
        </p:grpSpPr>
        <p:sp>
          <p:nvSpPr>
            <p:cNvPr id="9" name="椭圆 8"/>
            <p:cNvSpPr/>
            <p:nvPr/>
          </p:nvSpPr>
          <p:spPr>
            <a:xfrm>
              <a:off x="3571868" y="2714626"/>
              <a:ext cx="1071570" cy="1000132"/>
            </a:xfrm>
            <a:prstGeom prst="ellipse">
              <a:avLst/>
            </a:prstGeom>
            <a:ln w="28575">
              <a:solidFill>
                <a:srgbClr val="FF00FF"/>
              </a:solid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椭圆 6"/>
            <p:cNvSpPr/>
            <p:nvPr/>
          </p:nvSpPr>
          <p:spPr>
            <a:xfrm>
              <a:off x="4487862" y="3046416"/>
              <a:ext cx="360000" cy="270000"/>
            </a:xfrm>
            <a:prstGeom prst="ellipse">
              <a:avLst/>
            </a:prstGeom>
            <a:ln>
              <a:tailEnd type="stealth" w="med" len="lg"/>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 name="椭圆 9"/>
            <p:cNvSpPr/>
            <p:nvPr/>
          </p:nvSpPr>
          <p:spPr>
            <a:xfrm>
              <a:off x="4023648" y="3556934"/>
              <a:ext cx="360000" cy="270000"/>
            </a:xfrm>
            <a:prstGeom prst="ellipse">
              <a:avLst/>
            </a:prstGeom>
            <a:ln>
              <a:tailEnd type="stealth" w="med" len="lg"/>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1" name="椭圆 10"/>
            <p:cNvSpPr/>
            <p:nvPr/>
          </p:nvSpPr>
          <p:spPr>
            <a:xfrm>
              <a:off x="3998248" y="2569502"/>
              <a:ext cx="360000" cy="270000"/>
            </a:xfrm>
            <a:prstGeom prst="ellipse">
              <a:avLst/>
            </a:prstGeom>
            <a:ln>
              <a:tailEnd type="stealth" w="med" len="lg"/>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8" name="椭圆 7"/>
            <p:cNvSpPr/>
            <p:nvPr/>
          </p:nvSpPr>
          <p:spPr>
            <a:xfrm>
              <a:off x="3428992" y="3071816"/>
              <a:ext cx="360000" cy="270000"/>
            </a:xfrm>
            <a:prstGeom prst="ellipse">
              <a:avLst/>
            </a:prstGeom>
            <a:ln>
              <a:tailEnd type="stealth" w="med" len="lg"/>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18" name="组合 17"/>
          <p:cNvGrpSpPr/>
          <p:nvPr/>
        </p:nvGrpSpPr>
        <p:grpSpPr>
          <a:xfrm>
            <a:off x="3138149" y="3838574"/>
            <a:ext cx="2000264" cy="2381267"/>
            <a:chOff x="3109902" y="2285998"/>
            <a:chExt cx="2000264" cy="1785950"/>
          </a:xfrm>
        </p:grpSpPr>
        <p:sp>
          <p:nvSpPr>
            <p:cNvPr id="12" name="椭圆 11"/>
            <p:cNvSpPr/>
            <p:nvPr/>
          </p:nvSpPr>
          <p:spPr>
            <a:xfrm>
              <a:off x="3109902" y="2285998"/>
              <a:ext cx="2000264" cy="1785950"/>
            </a:xfrm>
            <a:prstGeom prst="ellipse">
              <a:avLst/>
            </a:prstGeom>
            <a:ln w="28575">
              <a:solidFill>
                <a:srgbClr val="FF00FF"/>
              </a:solid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3" name="椭圆 12"/>
            <p:cNvSpPr/>
            <p:nvPr/>
          </p:nvSpPr>
          <p:spPr>
            <a:xfrm>
              <a:off x="3286116" y="3687110"/>
              <a:ext cx="360000" cy="270000"/>
            </a:xfrm>
            <a:prstGeom prst="ellipse">
              <a:avLst/>
            </a:prstGeom>
            <a:ln>
              <a:tailEnd type="stealth" w="med" len="lg"/>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4" name="椭圆 13"/>
            <p:cNvSpPr/>
            <p:nvPr/>
          </p:nvSpPr>
          <p:spPr>
            <a:xfrm>
              <a:off x="4714876" y="3569634"/>
              <a:ext cx="360000" cy="270000"/>
            </a:xfrm>
            <a:prstGeom prst="ellipse">
              <a:avLst/>
            </a:prstGeom>
            <a:ln>
              <a:tailEnd type="stealth" w="med" len="lg"/>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5" name="椭圆 14"/>
            <p:cNvSpPr/>
            <p:nvPr/>
          </p:nvSpPr>
          <p:spPr>
            <a:xfrm>
              <a:off x="4641190" y="2357436"/>
              <a:ext cx="360000" cy="270000"/>
            </a:xfrm>
            <a:prstGeom prst="ellipse">
              <a:avLst/>
            </a:prstGeom>
            <a:ln>
              <a:tailEnd type="stealth" w="med" len="lg"/>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k</a:t>
              </a:r>
              <a:endPar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椭圆 15"/>
            <p:cNvSpPr/>
            <p:nvPr/>
          </p:nvSpPr>
          <p:spPr>
            <a:xfrm>
              <a:off x="3214678" y="2426626"/>
              <a:ext cx="360000" cy="270000"/>
            </a:xfrm>
            <a:prstGeom prst="ellipse">
              <a:avLst/>
            </a:prstGeom>
            <a:ln>
              <a:tailEnd type="stealth" w="med" len="lg"/>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sp>
        <p:nvSpPr>
          <p:cNvPr id="19" name="TextBox 18"/>
          <p:cNvSpPr txBox="1"/>
          <p:nvPr/>
        </p:nvSpPr>
        <p:spPr>
          <a:xfrm>
            <a:off x="5495603" y="3838575"/>
            <a:ext cx="4929222" cy="1938020"/>
          </a:xfrm>
          <a:prstGeom prst="rect">
            <a:avLst/>
          </a:prstGeom>
          <a:noFill/>
        </p:spPr>
        <p:txBody>
          <a:bodyPr wrap="square" rtlCol="0">
            <a:spAutoFit/>
          </a:bodyPr>
          <a:lstStyle/>
          <a:p>
            <a:pPr marL="342900" indent="-3429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最外圈中的任何一个顶点是最远的顶点</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ct val="150000"/>
              </a:lnSpc>
              <a:spcBef>
                <a:spcPts val="0"/>
              </a:spcBef>
              <a:buBlip>
                <a:blip r:embed="rId1"/>
              </a:buBlip>
            </a:pP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BFS</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遍历完毕，队列中最后一个出队且没有相邻访问顶点的顶点</a:t>
            </a:r>
            <a:r>
              <a:rPr lang="en-US" altLang="zh-CN" sz="2000" i="1"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属于该圈中的顶点</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1" name="组合 7"/>
          <p:cNvGrpSpPr/>
          <p:nvPr/>
        </p:nvGrpSpPr>
        <p:grpSpPr>
          <a:xfrm>
            <a:off x="1852265" y="1957373"/>
            <a:ext cx="1000100" cy="785817"/>
            <a:chOff x="5703182" y="3835411"/>
            <a:chExt cx="1238250" cy="1236663"/>
          </a:xfrm>
        </p:grpSpPr>
        <p:grpSp>
          <p:nvGrpSpPr>
            <p:cNvPr id="23" name="Group 19"/>
            <p:cNvGrpSpPr/>
            <p:nvPr/>
          </p:nvGrpSpPr>
          <p:grpSpPr bwMode="auto">
            <a:xfrm>
              <a:off x="5703182" y="3835411"/>
              <a:ext cx="1238250" cy="1236663"/>
              <a:chOff x="810" y="845"/>
              <a:chExt cx="827" cy="826"/>
            </a:xfrm>
          </p:grpSpPr>
          <p:sp>
            <p:nvSpPr>
              <p:cNvPr id="25"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26"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27"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grpSp>
        <p:sp>
          <p:nvSpPr>
            <p:cNvPr id="24"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2" name="图片 1" descr="magnifying-glass-g934a18a98_1280"/>
          <p:cNvPicPr>
            <a:picLocks noChangeAspect="1"/>
          </p:cNvPicPr>
          <p:nvPr/>
        </p:nvPicPr>
        <p:blipFill>
          <a:blip r:embed="rId2"/>
          <a:stretch>
            <a:fillRect/>
          </a:stretch>
        </p:blipFill>
        <p:spPr>
          <a:xfrm>
            <a:off x="622935" y="1094105"/>
            <a:ext cx="1084580" cy="1066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000" fill="hold">
                                          <p:stCondLst>
                                            <p:cond delay="0"/>
                                          </p:stCondLst>
                                        </p:cTn>
                                        <p:tgtEl>
                                          <p:spTgt spid="3"/>
                                        </p:tgtEl>
                                        <p:attrNameLst>
                                          <p:attrName>style.visibility</p:attrName>
                                        </p:attrNameLst>
                                      </p:cBhvr>
                                      <p:to>
                                        <p:strVal val="visible"/>
                                      </p:to>
                                    </p:set>
                                    <p:animEffect transition="in" filter="box(in)">
                                      <p:cBhvr>
                                        <p:cTn id="12" dur="1000"/>
                                        <p:tgtEl>
                                          <p:spTgt spid="3"/>
                                        </p:tgtEl>
                                      </p:cBhvr>
                                    </p:animEffect>
                                  </p:childTnLst>
                                </p:cTn>
                              </p:par>
                              <p:par>
                                <p:cTn id="13" presetID="4" presetClass="entr" presetSubtype="16" fill="hold" nodeType="withEffect">
                                  <p:stCondLst>
                                    <p:cond delay="0"/>
                                  </p:stCondLst>
                                  <p:childTnLst>
                                    <p:set>
                                      <p:cBhvr>
                                        <p:cTn id="14" dur="1000" fill="hold">
                                          <p:stCondLst>
                                            <p:cond delay="0"/>
                                          </p:stCondLst>
                                        </p:cTn>
                                        <p:tgtEl>
                                          <p:spTgt spid="21"/>
                                        </p:tgtEl>
                                        <p:attrNameLst>
                                          <p:attrName>style.visibility</p:attrName>
                                        </p:attrNameLst>
                                      </p:cBhvr>
                                      <p:to>
                                        <p:strVal val="visible"/>
                                      </p:to>
                                    </p:set>
                                    <p:animEffect transition="in" filter="box(in)">
                                      <p:cBhvr>
                                        <p:cTn id="15" dur="10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9" grpId="0"/>
      <p:bldP spid="5" grpId="0"/>
      <p:bldP spid="5" grpId="1"/>
      <p:bldP spid="3" grpId="0" bldLvl="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050" descr="纸莎草纸">
            <a:hlinkClick r:id="rId1" action="ppaction://hlinksldjump"/>
          </p:cNvPr>
          <p:cNvSpPr>
            <a:spLocks noChangeArrowheads="1"/>
          </p:cNvSpPr>
          <p:nvPr/>
        </p:nvSpPr>
        <p:spPr bwMode="auto">
          <a:xfrm>
            <a:off x="3881422" y="785794"/>
            <a:ext cx="3214710" cy="5835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spcBef>
                <a:spcPct val="0"/>
              </a:spcBef>
            </a:pPr>
            <a:r>
              <a:rPr lang="zh-CN" altLang="en-US" sz="32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第</a:t>
            </a:r>
            <a:r>
              <a:rPr lang="en-US" altLang="zh-CN" sz="32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8</a:t>
            </a:r>
            <a:r>
              <a:rPr lang="zh-CN" altLang="en-US" sz="32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章</a:t>
            </a:r>
            <a:r>
              <a:rPr lang="en-US" altLang="zh-CN" sz="32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a:t>
            </a:r>
            <a:r>
              <a:rPr lang="zh-CN" altLang="en-US" sz="32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小结</a:t>
            </a:r>
            <a:endParaRPr lang="zh-CN" altLang="en-US" sz="4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6" name="组合 15"/>
          <p:cNvGrpSpPr/>
          <p:nvPr/>
        </p:nvGrpSpPr>
        <p:grpSpPr>
          <a:xfrm>
            <a:off x="2452662" y="2407890"/>
            <a:ext cx="857256" cy="852413"/>
            <a:chOff x="785786" y="1503812"/>
            <a:chExt cx="857256" cy="639310"/>
          </a:xfrm>
        </p:grpSpPr>
        <p:sp>
          <p:nvSpPr>
            <p:cNvPr id="8" name="Oval 8"/>
            <p:cNvSpPr>
              <a:spLocks noChangeAspect="1" noChangeArrowheads="1"/>
            </p:cNvSpPr>
            <p:nvPr/>
          </p:nvSpPr>
          <p:spPr bwMode="auto">
            <a:xfrm>
              <a:off x="785786" y="1503812"/>
              <a:ext cx="857256" cy="639310"/>
            </a:xfrm>
            <a:prstGeom prst="ellipse">
              <a:avLst/>
            </a:prstGeom>
            <a:gradFill rotWithShape="0">
              <a:gsLst>
                <a:gs pos="0">
                  <a:srgbClr val="00CCFF"/>
                </a:gs>
                <a:gs pos="100000">
                  <a:srgbClr val="00CCFF">
                    <a:gamma/>
                    <a:shade val="46275"/>
                    <a:invGamma/>
                  </a:srgbClr>
                </a:gs>
              </a:gsLst>
              <a:lin ang="2700000" scaled="1"/>
            </a:gradFill>
            <a:ln w="3175">
              <a:noFill/>
              <a:round/>
            </a:ln>
            <a:effectLst>
              <a:outerShdw dist="89803" dir="2700000" algn="ctr" rotWithShape="0">
                <a:srgbClr val="020202">
                  <a:alpha val="50000"/>
                </a:srgbClr>
              </a:outerShdw>
            </a:effectLst>
          </p:spPr>
          <p:txBody>
            <a:bodyPr wrap="none" lIns="98956" tIns="49478" rIns="98956" bIns="49478" anchor="ctr"/>
            <a:lstStyle/>
            <a:p>
              <a:pPr>
                <a:defRPr/>
              </a:pPr>
              <a:endParaRPr lang="zh-CN" altLang="en-US"/>
            </a:p>
          </p:txBody>
        </p:sp>
        <p:sp>
          <p:nvSpPr>
            <p:cNvPr id="9" name="Oval 9"/>
            <p:cNvSpPr>
              <a:spLocks noChangeAspect="1" noChangeArrowheads="1"/>
            </p:cNvSpPr>
            <p:nvPr/>
          </p:nvSpPr>
          <p:spPr bwMode="auto">
            <a:xfrm>
              <a:off x="857224" y="1541720"/>
              <a:ext cx="755594" cy="563494"/>
            </a:xfrm>
            <a:prstGeom prst="ellipse">
              <a:avLst/>
            </a:prstGeom>
            <a:gradFill rotWithShape="0">
              <a:gsLst>
                <a:gs pos="0">
                  <a:srgbClr val="00CCFF">
                    <a:gamma/>
                    <a:shade val="46275"/>
                    <a:invGamma/>
                  </a:srgbClr>
                </a:gs>
                <a:gs pos="100000">
                  <a:srgbClr val="00CCFF"/>
                </a:gs>
              </a:gsLst>
              <a:lin ang="2700000" scaled="1"/>
            </a:gradFill>
            <a:ln w="3175">
              <a:noFill/>
              <a:round/>
            </a:ln>
            <a:effectLst/>
          </p:spPr>
          <p:txBody>
            <a:bodyPr wrap="none" lIns="91435" tIns="45718" rIns="91435" bIns="45718" anchor="ctr"/>
            <a:lstStyle/>
            <a:p>
              <a:pPr algn="ctr">
                <a:defRPr/>
              </a:pPr>
              <a:r>
                <a:rPr lang="en-AU" sz="2800" dirty="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1</a:t>
              </a:r>
              <a:endParaRPr lang="en-AU" sz="2800" dirty="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2" name="TextBox 11"/>
          <p:cNvSpPr txBox="1"/>
          <p:nvPr/>
        </p:nvSpPr>
        <p:spPr>
          <a:xfrm>
            <a:off x="3381356" y="2604387"/>
            <a:ext cx="2714644" cy="497205"/>
          </a:xfrm>
          <a:prstGeom prst="rect">
            <a:avLst/>
          </a:prstGeom>
          <a:noFill/>
        </p:spPr>
        <p:txBody>
          <a:bodyPr wrap="square" rtlCol="0">
            <a:spAutoFit/>
          </a:bodyPr>
          <a:lstStyle/>
          <a:p>
            <a:pPr algn="l"/>
            <a:r>
              <a:rPr lang="zh-CN" altLang="en-US" smtClean="0">
                <a:solidFill>
                  <a:srgbClr val="FF0000"/>
                </a:solidFill>
                <a:latin typeface="微软雅黑" panose="020B0503020204020204" pitchFamily="34" charset="-122"/>
                <a:ea typeface="微软雅黑" panose="020B0503020204020204" pitchFamily="34" charset="-122"/>
              </a:rPr>
              <a:t>  图的逻辑结构</a:t>
            </a:r>
            <a:endParaRPr lang="zh-CN" altLang="en-US" smtClean="0">
              <a:solidFill>
                <a:srgbClr val="FF0000"/>
              </a:solidFill>
              <a:latin typeface="微软雅黑" panose="020B0503020204020204" pitchFamily="34" charset="-122"/>
              <a:ea typeface="微软雅黑" panose="020B0503020204020204" pitchFamily="34" charset="-122"/>
            </a:endParaRPr>
          </a:p>
        </p:txBody>
      </p:sp>
      <p:pic>
        <p:nvPicPr>
          <p:cNvPr id="22" name="Picture 2"/>
          <p:cNvPicPr>
            <a:picLocks noChangeAspect="1" noChangeArrowheads="1"/>
          </p:cNvPicPr>
          <p:nvPr/>
        </p:nvPicPr>
        <p:blipFill>
          <a:blip r:embed="rId2" cstate="print"/>
          <a:srcRect/>
          <a:stretch>
            <a:fillRect/>
          </a:stretch>
        </p:blipFill>
        <p:spPr bwMode="auto">
          <a:xfrm>
            <a:off x="652751" y="785472"/>
            <a:ext cx="1799630" cy="1524011"/>
          </a:xfrm>
          <a:prstGeom prst="rect">
            <a:avLst/>
          </a:prstGeom>
          <a:noFill/>
          <a:ln w="9525">
            <a:noFill/>
            <a:miter lim="800000"/>
            <a:headEnd/>
            <a:tailEnd/>
          </a:ln>
          <a:effectLst/>
        </p:spPr>
      </p:pic>
      <p:sp>
        <p:nvSpPr>
          <p:cNvPr id="11" name="TextBox 10"/>
          <p:cNvSpPr txBox="1"/>
          <p:nvPr/>
        </p:nvSpPr>
        <p:spPr>
          <a:xfrm>
            <a:off x="3595670" y="3360396"/>
            <a:ext cx="3479856"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逻辑表示方式</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endParaRPr>
          </a:p>
        </p:txBody>
      </p:sp>
      <p:sp>
        <p:nvSpPr>
          <p:cNvPr id="23" name="TextBox 22"/>
          <p:cNvSpPr txBox="1"/>
          <p:nvPr/>
        </p:nvSpPr>
        <p:spPr>
          <a:xfrm>
            <a:off x="3738546" y="4003338"/>
            <a:ext cx="6072230" cy="106680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72000" bIns="72000" rtlCol="0">
            <a:spAutoFit/>
          </a:bodyPr>
          <a:lstStyle/>
          <a:p>
            <a:pPr marL="457200" indent="-457200" algn="l">
              <a:lnSpc>
                <a:spcPct val="150000"/>
              </a:lnSpc>
              <a:spcBef>
                <a:spcPts val="0"/>
              </a:spcBef>
              <a:buBlip>
                <a:blip r:embed="rId3"/>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图形表示：直接用图表示</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spcBef>
                <a:spcPts val="0"/>
              </a:spcBef>
              <a:buBlip>
                <a:blip r:embed="rId3"/>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二元组表示：</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G=(V</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为顶点集，</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为边集</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45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64514" grpId="0" bldLvl="0" animBg="1"/>
      <p:bldP spid="64514" grpId="1" animBg="1"/>
      <p:bldP spid="12" grpId="0"/>
      <p:bldP spid="12" grpId="1"/>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8184" y="1772900"/>
            <a:ext cx="7572428" cy="3159125"/>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44000" tIns="144000" bIns="144000" rtlCol="0">
            <a:spAutoFit/>
          </a:bodyPr>
          <a:lstStyle/>
          <a:p>
            <a:pPr algn="l">
              <a:lnSpc>
                <a:spcPts val="2800"/>
              </a:lnSpc>
              <a:spcBef>
                <a:spcPts val="0"/>
              </a:spcBef>
            </a:pPr>
            <a:r>
              <a:rPr 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int Maxdist(ALGraph *G，int v)</a:t>
            </a:r>
            <a:endParaRPr lang="zh-CN" altLang="en-US" sz="18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ArcNode *p;</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int Qu[MAXV]，front=0，rear=0;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队列及队头、尾指针</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int visited[MAXV]，i，j，k;</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for (i=0;i&lt;G-&gt;n;i++)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初始化访问标志数组</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visited[i]=0;</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rear++;Qu[rear]=v;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顶点</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进队</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visited[v]=1;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标记</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已访问</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2" name="图片 1" descr="question-mark-2309040_1920"/>
          <p:cNvPicPr>
            <a:picLocks noChangeAspect="1"/>
          </p:cNvPicPr>
          <p:nvPr/>
        </p:nvPicPr>
        <p:blipFill>
          <a:blip r:embed="rId1"/>
          <a:stretch>
            <a:fillRect/>
          </a:stretch>
        </p:blipFill>
        <p:spPr>
          <a:xfrm>
            <a:off x="-815975" y="1920875"/>
            <a:ext cx="4314190" cy="4314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35794" y="1340949"/>
            <a:ext cx="8143932" cy="4832350"/>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216000" bIns="180000" rtlCol="0">
            <a:spAutoFit/>
          </a:bodyPr>
          <a:lstStyle/>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while (rear!=front)</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  front=(front+1)%MAXV;</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k=Qu[front];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顶点出队</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p=G-&gt;adjlist[k].firstarc;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找第一个邻接点</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while (p!=NULL)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所有未访问过的邻接点进队</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  j=p-&gt;adjvex;</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if (</a:t>
            </a:r>
            <a:r>
              <a:rPr lang="en-US" sz="18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visited[j]==0</a:t>
            </a: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若</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未访问过</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  visited[j]=1;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将顶点</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进队</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rear=(rear+1)%MAXV;Qu[rear]=j; </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p=p-&gt;nextarc;			</a:t>
            </a:r>
            <a:r>
              <a:rPr 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rPr>
              <a:t>找下一个邻接点</a:t>
            </a:r>
            <a:endParaRPr lang="zh-CN" altLang="en-US" sz="1800" smtClean="0">
              <a:solidFill>
                <a:srgbClr val="00B0F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return k;</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2" name="图片 1" descr="fax-1889011_1920"/>
          <p:cNvPicPr>
            <a:picLocks noChangeAspect="1"/>
          </p:cNvPicPr>
          <p:nvPr/>
        </p:nvPicPr>
        <p:blipFill>
          <a:blip r:embed="rId1"/>
          <a:stretch>
            <a:fillRect/>
          </a:stretch>
        </p:blipFill>
        <p:spPr>
          <a:xfrm>
            <a:off x="8399780" y="1844675"/>
            <a:ext cx="4959985" cy="4959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3150526" y="2296457"/>
            <a:ext cx="857256" cy="852413"/>
            <a:chOff x="785786" y="1503812"/>
            <a:chExt cx="857256" cy="639310"/>
          </a:xfrm>
        </p:grpSpPr>
        <p:sp>
          <p:nvSpPr>
            <p:cNvPr id="8" name="Oval 8"/>
            <p:cNvSpPr>
              <a:spLocks noChangeAspect="1" noChangeArrowheads="1"/>
            </p:cNvSpPr>
            <p:nvPr/>
          </p:nvSpPr>
          <p:spPr bwMode="auto">
            <a:xfrm>
              <a:off x="785786" y="1503812"/>
              <a:ext cx="857256" cy="639310"/>
            </a:xfrm>
            <a:prstGeom prst="ellipse">
              <a:avLst/>
            </a:prstGeom>
            <a:gradFill rotWithShape="0">
              <a:gsLst>
                <a:gs pos="0">
                  <a:srgbClr val="00CCFF"/>
                </a:gs>
                <a:gs pos="100000">
                  <a:srgbClr val="00CCFF">
                    <a:gamma/>
                    <a:shade val="46275"/>
                    <a:invGamma/>
                  </a:srgbClr>
                </a:gs>
              </a:gsLst>
              <a:lin ang="2700000" scaled="1"/>
            </a:gradFill>
            <a:ln w="3175">
              <a:noFill/>
              <a:round/>
            </a:ln>
            <a:effectLst>
              <a:outerShdw dist="89803" dir="2700000" algn="ctr" rotWithShape="0">
                <a:srgbClr val="020202">
                  <a:alpha val="50000"/>
                </a:srgbClr>
              </a:outerShdw>
            </a:effectLst>
          </p:spPr>
          <p:txBody>
            <a:bodyPr wrap="none" lIns="98956" tIns="49478" rIns="98956" bIns="49478" anchor="ctr"/>
            <a:lstStyle/>
            <a:p>
              <a:pPr>
                <a:defRPr/>
              </a:pPr>
              <a:endParaRPr lang="zh-CN" altLang="en-US"/>
            </a:p>
          </p:txBody>
        </p:sp>
        <p:sp>
          <p:nvSpPr>
            <p:cNvPr id="9" name="Oval 9"/>
            <p:cNvSpPr>
              <a:spLocks noChangeAspect="1" noChangeArrowheads="1"/>
            </p:cNvSpPr>
            <p:nvPr/>
          </p:nvSpPr>
          <p:spPr bwMode="auto">
            <a:xfrm>
              <a:off x="857224" y="1541720"/>
              <a:ext cx="755594" cy="563494"/>
            </a:xfrm>
            <a:prstGeom prst="ellipse">
              <a:avLst/>
            </a:prstGeom>
            <a:gradFill rotWithShape="0">
              <a:gsLst>
                <a:gs pos="0">
                  <a:srgbClr val="00CCFF">
                    <a:gamma/>
                    <a:shade val="46275"/>
                    <a:invGamma/>
                  </a:srgbClr>
                </a:gs>
                <a:gs pos="100000">
                  <a:srgbClr val="00CCFF"/>
                </a:gs>
              </a:gsLst>
              <a:lin ang="2700000" scaled="1"/>
            </a:gradFill>
            <a:ln w="3175">
              <a:noFill/>
              <a:round/>
            </a:ln>
            <a:effectLst/>
          </p:spPr>
          <p:txBody>
            <a:bodyPr wrap="none" lIns="91435" tIns="45718" rIns="91435" bIns="45718" anchor="ctr"/>
            <a:lstStyle/>
            <a:p>
              <a:pPr algn="ctr">
                <a:defRPr/>
              </a:pPr>
              <a:r>
                <a:rPr lang="en-AU" sz="2800" dirty="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4</a:t>
              </a:r>
              <a:endParaRPr lang="en-AU" sz="2800" dirty="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2" name="TextBox 11"/>
          <p:cNvSpPr txBox="1"/>
          <p:nvPr/>
        </p:nvSpPr>
        <p:spPr>
          <a:xfrm>
            <a:off x="4007782" y="2492954"/>
            <a:ext cx="3929090" cy="497205"/>
          </a:xfrm>
          <a:prstGeom prst="rect">
            <a:avLst/>
          </a:prstGeom>
          <a:noFill/>
        </p:spPr>
        <p:txBody>
          <a:bodyPr wrap="square" rtlCol="0">
            <a:spAutoFit/>
          </a:bodyPr>
          <a:lstStyle/>
          <a:p>
            <a:pPr algn="l"/>
            <a:r>
              <a:rPr lang="zh-CN" altLang="en-US" smtClean="0">
                <a:solidFill>
                  <a:srgbClr val="FF0000"/>
                </a:solidFill>
                <a:latin typeface="微软雅黑" panose="020B0503020204020204" pitchFamily="34" charset="-122"/>
                <a:ea typeface="微软雅黑" panose="020B0503020204020204" pitchFamily="34" charset="-122"/>
              </a:rPr>
              <a:t>  生成树和最小生成树</a:t>
            </a:r>
            <a:endParaRPr lang="zh-CN" altLang="en-US" smtClean="0">
              <a:solidFill>
                <a:srgbClr val="FF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864906" y="3582341"/>
            <a:ext cx="4214842"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a:t>
            </a: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生成树和最小生成树定义</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Box 13"/>
          <p:cNvSpPr txBox="1"/>
          <p:nvPr/>
        </p:nvSpPr>
        <p:spPr>
          <a:xfrm>
            <a:off x="2936212" y="4868224"/>
            <a:ext cx="1571636" cy="475615"/>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带权连通图</a:t>
            </a:r>
            <a:endPar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4"/>
          <p:cNvGrpSpPr/>
          <p:nvPr/>
        </p:nvGrpSpPr>
        <p:grpSpPr>
          <a:xfrm>
            <a:off x="4364972" y="4534849"/>
            <a:ext cx="2471755" cy="784377"/>
            <a:chOff x="2000232" y="3178374"/>
            <a:chExt cx="2471755" cy="588282"/>
          </a:xfrm>
        </p:grpSpPr>
        <p:sp>
          <p:nvSpPr>
            <p:cNvPr id="15" name="TextBox 14"/>
            <p:cNvSpPr txBox="1"/>
            <p:nvPr/>
          </p:nvSpPr>
          <p:spPr>
            <a:xfrm>
              <a:off x="3471855" y="3409945"/>
              <a:ext cx="1000132" cy="356711"/>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生成树</a:t>
              </a:r>
              <a:endPar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右箭头 18"/>
            <p:cNvSpPr/>
            <p:nvPr/>
          </p:nvSpPr>
          <p:spPr>
            <a:xfrm>
              <a:off x="2143108" y="3513144"/>
              <a:ext cx="1285884" cy="214314"/>
            </a:xfrm>
            <a:prstGeom prst="rightArrow">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20" name="TextBox 19"/>
            <p:cNvSpPr txBox="1"/>
            <p:nvPr/>
          </p:nvSpPr>
          <p:spPr>
            <a:xfrm>
              <a:off x="2000232" y="3178374"/>
              <a:ext cx="1785950" cy="356711"/>
            </a:xfrm>
            <a:prstGeom prst="rect">
              <a:avLst/>
            </a:prstGeom>
            <a:noFill/>
          </p:spPr>
          <p:txBody>
            <a:bodyPr wrap="square" rtlCol="0">
              <a:spAutoFit/>
            </a:bodyPr>
            <a:lstStyle/>
            <a:p>
              <a:pPr algn="l">
                <a:lnSpc>
                  <a:spcPts val="3000"/>
                </a:lnSpc>
                <a:spcBef>
                  <a:spcPts val="0"/>
                </a:spcBef>
              </a:pPr>
              <a:r>
                <a:rPr lang="zh-CN" altLang="en-US" sz="1800" smtClean="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极小连通子图</a:t>
              </a:r>
              <a:endParaRPr lang="zh-CN" altLang="en-US" sz="1800" smtClean="0">
                <a:solidFill>
                  <a:srgbClr val="FF00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 name="组合 25"/>
          <p:cNvGrpSpPr/>
          <p:nvPr/>
        </p:nvGrpSpPr>
        <p:grpSpPr>
          <a:xfrm>
            <a:off x="6865302" y="4534850"/>
            <a:ext cx="3429024" cy="784376"/>
            <a:chOff x="4500562" y="3178372"/>
            <a:chExt cx="3429024" cy="588281"/>
          </a:xfrm>
        </p:grpSpPr>
        <p:sp>
          <p:nvSpPr>
            <p:cNvPr id="18" name="TextBox 17"/>
            <p:cNvSpPr txBox="1"/>
            <p:nvPr/>
          </p:nvSpPr>
          <p:spPr>
            <a:xfrm>
              <a:off x="6429388" y="3409942"/>
              <a:ext cx="1500198" cy="356711"/>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最小生成树</a:t>
              </a:r>
              <a:endPar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TextBox 20"/>
            <p:cNvSpPr txBox="1"/>
            <p:nvPr/>
          </p:nvSpPr>
          <p:spPr>
            <a:xfrm>
              <a:off x="4500562" y="3178372"/>
              <a:ext cx="2141855" cy="356711"/>
            </a:xfrm>
            <a:prstGeom prst="rect">
              <a:avLst/>
            </a:prstGeom>
            <a:noFill/>
          </p:spPr>
          <p:txBody>
            <a:bodyPr wrap="square" rtlCol="0">
              <a:spAutoFit/>
            </a:bodyPr>
            <a:lstStyle/>
            <a:p>
              <a:pPr algn="l">
                <a:lnSpc>
                  <a:spcPts val="3000"/>
                </a:lnSpc>
                <a:spcBef>
                  <a:spcPts val="0"/>
                </a:spcBef>
              </a:pPr>
              <a:r>
                <a:rPr lang="zh-CN" altLang="en-US" sz="1800" smtClean="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所有边权值和最小</a:t>
              </a:r>
              <a:endParaRPr lang="zh-CN" altLang="en-US" sz="1800" smtClean="0">
                <a:solidFill>
                  <a:srgbClr val="FF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右箭头 23"/>
            <p:cNvSpPr/>
            <p:nvPr/>
          </p:nvSpPr>
          <p:spPr>
            <a:xfrm>
              <a:off x="4500562" y="3513144"/>
              <a:ext cx="1857388" cy="214314"/>
            </a:xfrm>
            <a:prstGeom prst="rightArrow">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grpSp>
      <p:pic>
        <p:nvPicPr>
          <p:cNvPr id="5" name="图片 4" descr="business-card-1015416_1920"/>
          <p:cNvPicPr>
            <a:picLocks noChangeAspect="1"/>
          </p:cNvPicPr>
          <p:nvPr/>
        </p:nvPicPr>
        <p:blipFill>
          <a:blip r:embed="rId1"/>
          <a:stretch>
            <a:fillRect/>
          </a:stretch>
        </p:blipFill>
        <p:spPr>
          <a:xfrm>
            <a:off x="767715" y="-1611630"/>
            <a:ext cx="11235690" cy="9546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P spid="12" grpId="1"/>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87367" y="1412854"/>
            <a:ext cx="3500462"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构建生成树的方法</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endParaRPr>
          </a:p>
        </p:txBody>
      </p:sp>
      <p:sp>
        <p:nvSpPr>
          <p:cNvPr id="4" name="TextBox 3"/>
          <p:cNvSpPr txBox="1"/>
          <p:nvPr/>
        </p:nvSpPr>
        <p:spPr>
          <a:xfrm>
            <a:off x="3787433" y="2270110"/>
            <a:ext cx="4929222" cy="117475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44000" rtlCol="0">
            <a:spAutoFit/>
          </a:bodyPr>
          <a:lstStyle/>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深度优先遍历   </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深度优先生成树</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广度优先遍历   </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广度优先生成树</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p:txBody>
      </p:sp>
      <p:sp>
        <p:nvSpPr>
          <p:cNvPr id="29" name="TextBox 28"/>
          <p:cNvSpPr txBox="1"/>
          <p:nvPr/>
        </p:nvSpPr>
        <p:spPr>
          <a:xfrm>
            <a:off x="3787433" y="3984622"/>
            <a:ext cx="5429288" cy="475615"/>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广度优先生成树高度 </a:t>
            </a:r>
            <a:r>
              <a:rPr lang="zh-CN" altLang="en-US" sz="2000" smtClean="0">
                <a:solidFill>
                  <a:srgbClr val="FF00F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深度优先生成树高度</a:t>
            </a:r>
            <a:endPar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descr="graph-1019845_1920"/>
          <p:cNvPicPr>
            <a:picLocks noChangeAspect="1"/>
          </p:cNvPicPr>
          <p:nvPr/>
        </p:nvPicPr>
        <p:blipFill>
          <a:blip r:embed="rId2"/>
          <a:stretch>
            <a:fillRect/>
          </a:stretch>
        </p:blipFill>
        <p:spPr>
          <a:xfrm>
            <a:off x="-97155" y="3140710"/>
            <a:ext cx="4154805" cy="4154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2674" y="1412220"/>
            <a:ext cx="7215238" cy="126047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若一个具有</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个顶点和</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条边的无向图是一个森林（</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&gt;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），则该森林必有（    ）棵树。</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B.</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C.</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D.1</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3639798" y="3341046"/>
            <a:ext cx="7358114" cy="239966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设该森林有</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m</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棵树，结点个数分别为</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i="1"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m</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总结点数</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 </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 </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 </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i="1"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m</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第</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棵树的边数</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i="1"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（可以看成自己的生成树）</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总边数 </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i="1"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m</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 = </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m</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 </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，所以</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m</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 </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endPar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0" indent="0" algn="l">
              <a:lnSpc>
                <a:spcPts val="3000"/>
              </a:lnSpc>
              <a:spcBef>
                <a:spcPts val="0"/>
              </a:spcBef>
              <a:buNone/>
            </a:pPr>
            <a:endParaRPr lang="zh-CN" altLang="en-US"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5"/>
          <p:cNvGrpSpPr/>
          <p:nvPr/>
        </p:nvGrpSpPr>
        <p:grpSpPr>
          <a:xfrm>
            <a:off x="2639666" y="1340782"/>
            <a:ext cx="1000100" cy="785817"/>
            <a:chOff x="5703182" y="3835411"/>
            <a:chExt cx="1238250" cy="1236663"/>
          </a:xfrm>
        </p:grpSpPr>
        <p:grpSp>
          <p:nvGrpSpPr>
            <p:cNvPr id="4" name="Group 19"/>
            <p:cNvGrpSpPr/>
            <p:nvPr/>
          </p:nvGrpSpPr>
          <p:grpSpPr bwMode="auto">
            <a:xfrm>
              <a:off x="5703182" y="3835411"/>
              <a:ext cx="1238250" cy="1236663"/>
              <a:chOff x="810" y="845"/>
              <a:chExt cx="827" cy="826"/>
            </a:xfrm>
          </p:grpSpPr>
          <p:sp>
            <p:nvSpPr>
              <p:cNvPr id="11"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12"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13"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grpSp>
        <p:sp>
          <p:nvSpPr>
            <p:cNvPr id="10"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4" name="组合 13"/>
          <p:cNvGrpSpPr/>
          <p:nvPr/>
        </p:nvGrpSpPr>
        <p:grpSpPr>
          <a:xfrm>
            <a:off x="2711104" y="4044317"/>
            <a:ext cx="722313" cy="582613"/>
            <a:chOff x="1774825" y="5489593"/>
            <a:chExt cx="722313" cy="582613"/>
          </a:xfrm>
        </p:grpSpPr>
        <p:sp>
          <p:nvSpPr>
            <p:cNvPr id="16" name="Text Box 13"/>
            <p:cNvSpPr>
              <a:spLocks noChangeArrowheads="1"/>
            </p:cNvSpPr>
            <p:nvPr/>
          </p:nvSpPr>
          <p:spPr bwMode="auto">
            <a:xfrm>
              <a:off x="2124075" y="5489593"/>
              <a:ext cx="373063" cy="461963"/>
            </a:xfrm>
            <a:prstGeom prst="rect">
              <a:avLst/>
            </a:prstGeom>
            <a:noFill/>
            <a:ln w="9525" cap="flat" algn="ctr">
              <a:noFill/>
              <a:prstDash val="solid"/>
              <a:round/>
              <a:headEnd type="none" w="med" len="med"/>
              <a:tailEnd type="none" w="med" len="med"/>
            </a:ln>
            <a:effectLst/>
          </p:spPr>
          <p:txBody>
            <a:bodyPr wrap="none"/>
            <a:lstStyle/>
            <a:p>
              <a:pPr algn="ctr" eaLnBrk="0" hangingPunct="0"/>
              <a:r>
                <a:rPr lang="ru-RU" altLang="zh-CN" sz="2400" b="1">
                  <a:solidFill>
                    <a:srgbClr val="FFFFFF"/>
                  </a:solidFill>
                  <a:latin typeface="微软雅黑" panose="020B0503020204020204" pitchFamily="34" charset="-122"/>
                  <a:ea typeface="微软雅黑" panose="020B0503020204020204" pitchFamily="34" charset="-122"/>
                </a:rPr>
                <a:t>1</a:t>
              </a:r>
              <a:endParaRPr lang="ru-RU" altLang="zh-CN" sz="2400" b="1">
                <a:solidFill>
                  <a:srgbClr val="FFFFFF"/>
                </a:solidFill>
                <a:latin typeface="微软雅黑" panose="020B0503020204020204" pitchFamily="34" charset="-122"/>
                <a:ea typeface="微软雅黑" panose="020B0503020204020204" pitchFamily="34" charset="-122"/>
              </a:endParaRPr>
            </a:p>
          </p:txBody>
        </p:sp>
        <p:grpSp>
          <p:nvGrpSpPr>
            <p:cNvPr id="17" name="Group 8"/>
            <p:cNvGrpSpPr/>
            <p:nvPr/>
          </p:nvGrpSpPr>
          <p:grpSpPr bwMode="auto">
            <a:xfrm>
              <a:off x="1774825" y="5518173"/>
              <a:ext cx="544513" cy="554040"/>
              <a:chOff x="1019" y="1020"/>
              <a:chExt cx="399" cy="406"/>
            </a:xfrm>
          </p:grpSpPr>
          <p:pic>
            <p:nvPicPr>
              <p:cNvPr id="18" name="Picture 49" descr="阴影5"/>
              <p:cNvPicPr preferRelativeResize="0">
                <a:picLocks noChangeArrowheads="1"/>
              </p:cNvPicPr>
              <p:nvPr/>
            </p:nvPicPr>
            <p:blipFill>
              <a:blip r:embed="rId2" cstate="print"/>
              <a:srcRect/>
              <a:stretch>
                <a:fillRect/>
              </a:stretch>
            </p:blipFill>
            <p:spPr bwMode="auto">
              <a:xfrm>
                <a:off x="1039" y="1380"/>
                <a:ext cx="363" cy="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AutoShape 8"/>
              <p:cNvSpPr>
                <a:spLocks noChangeArrowheads="1"/>
              </p:cNvSpPr>
              <p:nvPr/>
            </p:nvSpPr>
            <p:spPr bwMode="auto">
              <a:xfrm>
                <a:off x="1019" y="1020"/>
                <a:ext cx="399" cy="370"/>
              </a:xfrm>
              <a:prstGeom prst="roundRect">
                <a:avLst>
                  <a:gd name="adj" fmla="val 8380"/>
                </a:avLst>
              </a:prstGeom>
              <a:gradFill rotWithShape="1">
                <a:gsLst>
                  <a:gs pos="0">
                    <a:srgbClr val="8F0000"/>
                  </a:gs>
                  <a:gs pos="50000">
                    <a:srgbClr val="CF0001"/>
                  </a:gs>
                  <a:gs pos="100000">
                    <a:srgbClr val="F60004"/>
                  </a:gs>
                </a:gsLst>
                <a:lin ang="2700000"/>
              </a:gradFill>
              <a:ln w="9525" cap="flat"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wrap="none" anchor="ctr"/>
              <a:lstStyle/>
              <a:p>
                <a:pPr marL="342900" indent="-342900" algn="ctr">
                  <a:buFont typeface="Wingdings" panose="05000000000000000000" pitchFamily="2" charset="2"/>
                  <a:buNone/>
                </a:pPr>
                <a:r>
                  <a:rPr lang="zh-CN" altLang="en-US" sz="2200" b="1" smtClean="0">
                    <a:solidFill>
                      <a:schemeClr val="bg1"/>
                    </a:solidFill>
                    <a:latin typeface="微软雅黑" panose="020B0503020204020204" pitchFamily="34" charset="-122"/>
                    <a:ea typeface="微软雅黑" panose="020B0503020204020204" pitchFamily="34" charset="-122"/>
                  </a:rPr>
                  <a:t>解</a:t>
                </a:r>
                <a:endParaRPr lang="zh-CN" altLang="en-US" sz="2200" b="1" smtClean="0">
                  <a:solidFill>
                    <a:schemeClr val="bg1"/>
                  </a:solidFill>
                  <a:latin typeface="微软雅黑" panose="020B0503020204020204" pitchFamily="34" charset="-122"/>
                  <a:ea typeface="微软雅黑" panose="020B0503020204020204" pitchFamily="34" charset="-122"/>
                </a:endParaRPr>
              </a:p>
            </p:txBody>
          </p:sp>
        </p:grpSp>
      </p:grpSp>
      <p:sp>
        <p:nvSpPr>
          <p:cNvPr id="6" name="文本框 5"/>
          <p:cNvSpPr txBox="1"/>
          <p:nvPr/>
        </p:nvSpPr>
        <p:spPr>
          <a:xfrm>
            <a:off x="5510530" y="1700530"/>
            <a:ext cx="353695" cy="475615"/>
          </a:xfrm>
          <a:prstGeom prst="rect">
            <a:avLst/>
          </a:prstGeom>
          <a:noFill/>
        </p:spPr>
        <p:txBody>
          <a:bodyPr wrap="none" rtlCol="0" anchor="t">
            <a:spAutoFit/>
          </a:bodyPr>
          <a:p>
            <a:pPr marL="0" indent="0" algn="l">
              <a:lnSpc>
                <a:spcPts val="3000"/>
              </a:lnSpc>
              <a:spcBef>
                <a:spcPts val="0"/>
              </a:spcBef>
              <a:buNone/>
            </a:pPr>
            <a:r>
              <a:rPr lang="en-US" altLang="zh-CN" sz="2000" i="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mn-ea"/>
              </a:rPr>
              <a:t>C</a:t>
            </a:r>
            <a:endParaRPr lang="en-US" altLang="zh-CN" sz="2000" i="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mn-ea"/>
            </a:endParaRPr>
          </a:p>
        </p:txBody>
      </p:sp>
      <p:pic>
        <p:nvPicPr>
          <p:cNvPr id="7" name="图片 6" descr="question-mark-1019820_1920"/>
          <p:cNvPicPr>
            <a:picLocks noChangeAspect="1"/>
          </p:cNvPicPr>
          <p:nvPr/>
        </p:nvPicPr>
        <p:blipFill>
          <a:blip r:embed="rId3"/>
          <a:stretch>
            <a:fillRect/>
          </a:stretch>
        </p:blipFill>
        <p:spPr>
          <a:xfrm>
            <a:off x="-201295" y="2720975"/>
            <a:ext cx="3971290" cy="3971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bldLvl="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9392" y="962639"/>
            <a:ext cx="4429156"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构建最小生成树的算法</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p:txBody>
      </p:sp>
      <p:sp>
        <p:nvSpPr>
          <p:cNvPr id="4" name="TextBox 3"/>
          <p:cNvSpPr txBox="1"/>
          <p:nvPr/>
        </p:nvSpPr>
        <p:spPr>
          <a:xfrm>
            <a:off x="2423772" y="2348667"/>
            <a:ext cx="4929222" cy="171831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72000" bIns="108000" rtlCol="0">
            <a:spAutoFit/>
          </a:bodyPr>
          <a:lstStyle/>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起点</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所有顶点分为</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V-U</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每次选择这两个集合之间的最小边</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30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1852268" y="4582164"/>
            <a:ext cx="2286016" cy="39878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457200" indent="-457200" algn="l">
              <a:lnSpc>
                <a:spcPts val="2400"/>
              </a:lnSpc>
              <a:spcBef>
                <a:spcPts val="0"/>
              </a:spcBef>
              <a:buBlip>
                <a:blip r:embed="rId2"/>
              </a:buBlip>
            </a:pPr>
            <a:r>
              <a:rPr lang="en-US" altLang="zh-CN"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Kruskal</a:t>
            </a:r>
            <a:r>
              <a:rPr lang="zh-CN" altLang="en-US"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算法</a:t>
            </a:r>
            <a:endParaRPr lang="zh-CN" altLang="en-US"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1852268" y="1755327"/>
            <a:ext cx="2143140" cy="39878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457200" indent="-457200" algn="l">
              <a:lnSpc>
                <a:spcPts val="2400"/>
              </a:lnSpc>
              <a:spcBef>
                <a:spcPts val="0"/>
              </a:spcBef>
              <a:buBlip>
                <a:blip r:embed="rId2"/>
              </a:buBlip>
            </a:pPr>
            <a:r>
              <a:rPr lang="en-US" altLang="zh-CN"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Prim</a:t>
            </a:r>
            <a:r>
              <a:rPr lang="zh-CN" altLang="en-US"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算法</a:t>
            </a:r>
            <a:endParaRPr lang="en-US" altLang="zh-CN"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Box 6"/>
          <p:cNvSpPr txBox="1"/>
          <p:nvPr/>
        </p:nvSpPr>
        <p:spPr>
          <a:xfrm>
            <a:off x="2423772" y="5248920"/>
            <a:ext cx="4786346" cy="133350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72000" bIns="108000" rtlCol="0">
            <a:spAutoFit/>
          </a:bodyPr>
          <a:lstStyle/>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将边按权值递增排列</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每次选择权值小并且不构成回路的边</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log</a:t>
            </a:r>
            <a:r>
              <a:rPr lang="en-US" altLang="zh-CN" sz="2000"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2" name="图片 1" descr="post-it-5033079_1920"/>
          <p:cNvPicPr>
            <a:picLocks noChangeAspect="1"/>
          </p:cNvPicPr>
          <p:nvPr/>
        </p:nvPicPr>
        <p:blipFill>
          <a:blip r:embed="rId3"/>
          <a:stretch>
            <a:fillRect/>
          </a:stretch>
        </p:blipFill>
        <p:spPr>
          <a:xfrm>
            <a:off x="7392035" y="1845310"/>
            <a:ext cx="4453890" cy="4453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43862" y="1413172"/>
            <a:ext cx="6858048" cy="86042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一个带权连通图中所有权值最小的边一定会出现在所有的最小生成树中</a:t>
            </a:r>
            <a:r>
              <a:rPr lang="zh-CN" altLang="en-US"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3215300" y="2710537"/>
            <a:ext cx="1571636" cy="475615"/>
          </a:xfrm>
          <a:prstGeom prst="rect">
            <a:avLst/>
          </a:prstGeom>
          <a:noFill/>
        </p:spPr>
        <p:txBody>
          <a:bodyPr wrap="square" rtlCol="0">
            <a:spAutoFit/>
          </a:bodyPr>
          <a:lstStyle/>
          <a:p>
            <a:pPr algn="l">
              <a:lnSpc>
                <a:spcPts val="3000"/>
              </a:lnSpc>
              <a:spcBef>
                <a:spcPts val="0"/>
              </a:spcBef>
            </a:pP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不一定！</a:t>
            </a:r>
            <a:endPar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33"/>
          <p:cNvGrpSpPr/>
          <p:nvPr/>
        </p:nvGrpSpPr>
        <p:grpSpPr>
          <a:xfrm>
            <a:off x="2500920" y="3580125"/>
            <a:ext cx="2110512" cy="2147261"/>
            <a:chOff x="928662" y="2000246"/>
            <a:chExt cx="1824760" cy="1610446"/>
          </a:xfrm>
        </p:grpSpPr>
        <p:sp>
          <p:nvSpPr>
            <p:cNvPr id="5" name="椭圆 4"/>
            <p:cNvSpPr/>
            <p:nvPr/>
          </p:nvSpPr>
          <p:spPr>
            <a:xfrm>
              <a:off x="928662" y="2547401"/>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椭圆 5"/>
            <p:cNvSpPr/>
            <p:nvPr/>
          </p:nvSpPr>
          <p:spPr>
            <a:xfrm>
              <a:off x="1643042" y="3214692"/>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椭圆 6"/>
            <p:cNvSpPr/>
            <p:nvPr/>
          </p:nvSpPr>
          <p:spPr>
            <a:xfrm>
              <a:off x="1643042" y="2000246"/>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椭圆 7"/>
            <p:cNvSpPr/>
            <p:nvPr/>
          </p:nvSpPr>
          <p:spPr>
            <a:xfrm>
              <a:off x="2357422" y="2547401"/>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0" name="直接连接符 9"/>
            <p:cNvCxnSpPr>
              <a:stCxn id="7" idx="2"/>
              <a:endCxn id="5" idx="7"/>
            </p:cNvCxnSpPr>
            <p:nvPr/>
          </p:nvCxnSpPr>
          <p:spPr>
            <a:xfrm rot="10800000" flipV="1">
              <a:off x="1266670" y="2198246"/>
              <a:ext cx="376373" cy="407148"/>
            </a:xfrm>
            <a:prstGeom prst="line">
              <a:avLst/>
            </a:prstGeom>
            <a:ln w="19050">
              <a:tailEnd type="none"/>
            </a:ln>
          </p:spPr>
          <p:style>
            <a:lnRef idx="2">
              <a:schemeClr val="accent4"/>
            </a:lnRef>
            <a:fillRef idx="0">
              <a:schemeClr val="accent4"/>
            </a:fillRef>
            <a:effectRef idx="1">
              <a:schemeClr val="accent4"/>
            </a:effectRef>
            <a:fontRef idx="minor">
              <a:schemeClr val="tx1"/>
            </a:fontRef>
          </p:style>
        </p:cxnSp>
        <p:cxnSp>
          <p:nvCxnSpPr>
            <p:cNvPr id="12" name="直接连接符 11"/>
            <p:cNvCxnSpPr>
              <a:stCxn id="5" idx="5"/>
              <a:endCxn id="6" idx="2"/>
            </p:cNvCxnSpPr>
            <p:nvPr/>
          </p:nvCxnSpPr>
          <p:spPr>
            <a:xfrm rot="16200000" flipH="1">
              <a:off x="1191213" y="2960863"/>
              <a:ext cx="527284" cy="376373"/>
            </a:xfrm>
            <a:prstGeom prst="line">
              <a:avLst/>
            </a:prstGeom>
            <a:ln w="19050">
              <a:tailEnd type="none"/>
            </a:ln>
          </p:spPr>
          <p:style>
            <a:lnRef idx="2">
              <a:schemeClr val="accent4"/>
            </a:lnRef>
            <a:fillRef idx="0">
              <a:schemeClr val="accent4"/>
            </a:fillRef>
            <a:effectRef idx="1">
              <a:schemeClr val="accent4"/>
            </a:effectRef>
            <a:fontRef idx="minor">
              <a:schemeClr val="tx1"/>
            </a:fontRef>
          </p:style>
        </p:cxnSp>
        <p:cxnSp>
          <p:nvCxnSpPr>
            <p:cNvPr id="14" name="直接连接符 13"/>
            <p:cNvCxnSpPr>
              <a:stCxn id="7" idx="4"/>
              <a:endCxn id="6" idx="0"/>
            </p:cNvCxnSpPr>
            <p:nvPr/>
          </p:nvCxnSpPr>
          <p:spPr>
            <a:xfrm rot="5400000">
              <a:off x="1431819" y="2805469"/>
              <a:ext cx="818446" cy="1588"/>
            </a:xfrm>
            <a:prstGeom prst="line">
              <a:avLst/>
            </a:prstGeom>
            <a:ln w="19050">
              <a:tailEnd type="none"/>
            </a:ln>
          </p:spPr>
          <p:style>
            <a:lnRef idx="2">
              <a:schemeClr val="accent4"/>
            </a:lnRef>
            <a:fillRef idx="0">
              <a:schemeClr val="accent4"/>
            </a:fillRef>
            <a:effectRef idx="1">
              <a:schemeClr val="accent4"/>
            </a:effectRef>
            <a:fontRef idx="minor">
              <a:schemeClr val="tx1"/>
            </a:fontRef>
          </p:style>
        </p:cxnSp>
        <p:cxnSp>
          <p:nvCxnSpPr>
            <p:cNvPr id="16" name="直接连接符 15"/>
            <p:cNvCxnSpPr>
              <a:stCxn id="7" idx="6"/>
              <a:endCxn id="8" idx="1"/>
            </p:cNvCxnSpPr>
            <p:nvPr/>
          </p:nvCxnSpPr>
          <p:spPr>
            <a:xfrm>
              <a:off x="2039042" y="2198246"/>
              <a:ext cx="376373" cy="407148"/>
            </a:xfrm>
            <a:prstGeom prst="line">
              <a:avLst/>
            </a:prstGeom>
            <a:ln w="19050">
              <a:tailEnd type="none"/>
            </a:ln>
          </p:spPr>
          <p:style>
            <a:lnRef idx="2">
              <a:schemeClr val="accent4"/>
            </a:lnRef>
            <a:fillRef idx="0">
              <a:schemeClr val="accent4"/>
            </a:fillRef>
            <a:effectRef idx="1">
              <a:schemeClr val="accent4"/>
            </a:effectRef>
            <a:fontRef idx="minor">
              <a:schemeClr val="tx1"/>
            </a:fontRef>
          </p:style>
        </p:cxnSp>
        <p:sp>
          <p:nvSpPr>
            <p:cNvPr id="17" name="TextBox 16"/>
            <p:cNvSpPr txBox="1"/>
            <p:nvPr/>
          </p:nvSpPr>
          <p:spPr>
            <a:xfrm>
              <a:off x="1285852" y="2071684"/>
              <a:ext cx="142876" cy="288131"/>
            </a:xfrm>
            <a:prstGeom prst="rect">
              <a:avLst/>
            </a:prstGeom>
            <a:noFill/>
          </p:spPr>
          <p:txBody>
            <a:bodyPr wrap="square" lIns="0" tIns="0" rIns="0" bIns="0" rtlCol="0">
              <a:spAutoFit/>
            </a:bodyPr>
            <a:lstStyle/>
            <a:p>
              <a:pPr algn="l">
                <a:lnSpc>
                  <a:spcPts val="3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TextBox 17"/>
            <p:cNvSpPr txBox="1"/>
            <p:nvPr/>
          </p:nvSpPr>
          <p:spPr>
            <a:xfrm>
              <a:off x="1285852" y="3071816"/>
              <a:ext cx="142876" cy="288131"/>
            </a:xfrm>
            <a:prstGeom prst="rect">
              <a:avLst/>
            </a:prstGeom>
            <a:noFill/>
          </p:spPr>
          <p:txBody>
            <a:bodyPr wrap="square" lIns="0" tIns="0" rIns="0" bIns="0" rtlCol="0">
              <a:spAutoFit/>
            </a:bodyPr>
            <a:lstStyle/>
            <a:p>
              <a:pPr algn="l">
                <a:lnSpc>
                  <a:spcPts val="3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18"/>
            <p:cNvSpPr txBox="1"/>
            <p:nvPr/>
          </p:nvSpPr>
          <p:spPr>
            <a:xfrm>
              <a:off x="1928794" y="2592309"/>
              <a:ext cx="142876" cy="288131"/>
            </a:xfrm>
            <a:prstGeom prst="rect">
              <a:avLst/>
            </a:prstGeom>
            <a:noFill/>
          </p:spPr>
          <p:txBody>
            <a:bodyPr wrap="square" lIns="0" tIns="0" rIns="0" bIns="0" rtlCol="0">
              <a:spAutoFit/>
            </a:bodyPr>
            <a:lstStyle/>
            <a:p>
              <a:pPr algn="l">
                <a:lnSpc>
                  <a:spcPts val="3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Box 19"/>
            <p:cNvSpPr txBox="1"/>
            <p:nvPr/>
          </p:nvSpPr>
          <p:spPr>
            <a:xfrm>
              <a:off x="2285984" y="2020805"/>
              <a:ext cx="142876" cy="288131"/>
            </a:xfrm>
            <a:prstGeom prst="rect">
              <a:avLst/>
            </a:prstGeom>
            <a:noFill/>
          </p:spPr>
          <p:txBody>
            <a:bodyPr wrap="square" lIns="0" tIns="0" rIns="0" bIns="0" rtlCol="0">
              <a:spAutoFit/>
            </a:bodyPr>
            <a:lstStyle/>
            <a:p>
              <a:pPr algn="l">
                <a:lnSpc>
                  <a:spcPts val="3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9" name="组合 35"/>
          <p:cNvGrpSpPr/>
          <p:nvPr/>
        </p:nvGrpSpPr>
        <p:grpSpPr>
          <a:xfrm>
            <a:off x="6495266" y="3580125"/>
            <a:ext cx="2363636" cy="2147261"/>
            <a:chOff x="4637256" y="2000246"/>
            <a:chExt cx="1935008" cy="1610446"/>
          </a:xfrm>
        </p:grpSpPr>
        <p:sp>
          <p:nvSpPr>
            <p:cNvPr id="21" name="椭圆 20"/>
            <p:cNvSpPr/>
            <p:nvPr/>
          </p:nvSpPr>
          <p:spPr>
            <a:xfrm>
              <a:off x="4637256" y="2547401"/>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椭圆 21"/>
            <p:cNvSpPr/>
            <p:nvPr/>
          </p:nvSpPr>
          <p:spPr>
            <a:xfrm>
              <a:off x="5351636" y="3214692"/>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椭圆 22"/>
            <p:cNvSpPr/>
            <p:nvPr/>
          </p:nvSpPr>
          <p:spPr>
            <a:xfrm>
              <a:off x="5351636" y="2000246"/>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4" name="直接连接符 23"/>
            <p:cNvCxnSpPr>
              <a:stCxn id="23" idx="2"/>
              <a:endCxn id="21" idx="7"/>
            </p:cNvCxnSpPr>
            <p:nvPr/>
          </p:nvCxnSpPr>
          <p:spPr>
            <a:xfrm rot="10800000" flipV="1">
              <a:off x="4975264" y="2198246"/>
              <a:ext cx="376373" cy="407148"/>
            </a:xfrm>
            <a:prstGeom prst="line">
              <a:avLst/>
            </a:prstGeom>
            <a:ln w="19050">
              <a:tailEnd type="none"/>
            </a:ln>
          </p:spPr>
          <p:style>
            <a:lnRef idx="2">
              <a:schemeClr val="accent4"/>
            </a:lnRef>
            <a:fillRef idx="0">
              <a:schemeClr val="accent4"/>
            </a:fillRef>
            <a:effectRef idx="1">
              <a:schemeClr val="accent4"/>
            </a:effectRef>
            <a:fontRef idx="minor">
              <a:schemeClr val="tx1"/>
            </a:fontRef>
          </p:style>
        </p:cxnSp>
        <p:cxnSp>
          <p:nvCxnSpPr>
            <p:cNvPr id="25" name="直接连接符 24"/>
            <p:cNvCxnSpPr>
              <a:stCxn id="21" idx="5"/>
              <a:endCxn id="22" idx="2"/>
            </p:cNvCxnSpPr>
            <p:nvPr/>
          </p:nvCxnSpPr>
          <p:spPr>
            <a:xfrm rot="16200000" flipH="1">
              <a:off x="4899807" y="2960863"/>
              <a:ext cx="527284" cy="376373"/>
            </a:xfrm>
            <a:prstGeom prst="line">
              <a:avLst/>
            </a:prstGeom>
            <a:ln w="19050">
              <a:tailEnd type="none"/>
            </a:ln>
          </p:spPr>
          <p:style>
            <a:lnRef idx="2">
              <a:schemeClr val="accent4"/>
            </a:lnRef>
            <a:fillRef idx="0">
              <a:schemeClr val="accent4"/>
            </a:fillRef>
            <a:effectRef idx="1">
              <a:schemeClr val="accent4"/>
            </a:effectRef>
            <a:fontRef idx="minor">
              <a:schemeClr val="tx1"/>
            </a:fontRef>
          </p:style>
        </p:cxnSp>
        <p:sp>
          <p:nvSpPr>
            <p:cNvPr id="26" name="TextBox 25"/>
            <p:cNvSpPr txBox="1"/>
            <p:nvPr/>
          </p:nvSpPr>
          <p:spPr>
            <a:xfrm>
              <a:off x="4994446" y="2071684"/>
              <a:ext cx="142876" cy="288131"/>
            </a:xfrm>
            <a:prstGeom prst="rect">
              <a:avLst/>
            </a:prstGeom>
            <a:noFill/>
          </p:spPr>
          <p:txBody>
            <a:bodyPr wrap="square" lIns="0" tIns="0" rIns="0" bIns="0" rtlCol="0">
              <a:spAutoFit/>
            </a:bodyPr>
            <a:lstStyle/>
            <a:p>
              <a:pPr algn="l">
                <a:lnSpc>
                  <a:spcPts val="3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Box 26"/>
            <p:cNvSpPr txBox="1"/>
            <p:nvPr/>
          </p:nvSpPr>
          <p:spPr>
            <a:xfrm>
              <a:off x="4994446" y="3071816"/>
              <a:ext cx="142876" cy="288131"/>
            </a:xfrm>
            <a:prstGeom prst="rect">
              <a:avLst/>
            </a:prstGeom>
            <a:noFill/>
          </p:spPr>
          <p:txBody>
            <a:bodyPr wrap="square" lIns="0" tIns="0" rIns="0" bIns="0" rtlCol="0">
              <a:spAutoFit/>
            </a:bodyPr>
            <a:lstStyle/>
            <a:p>
              <a:pPr algn="l">
                <a:lnSpc>
                  <a:spcPts val="3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27"/>
            <p:cNvSpPr txBox="1"/>
            <p:nvPr/>
          </p:nvSpPr>
          <p:spPr>
            <a:xfrm>
              <a:off x="5638098" y="2592309"/>
              <a:ext cx="142876" cy="288131"/>
            </a:xfrm>
            <a:prstGeom prst="rect">
              <a:avLst/>
            </a:prstGeom>
            <a:noFill/>
          </p:spPr>
          <p:txBody>
            <a:bodyPr wrap="square" lIns="0" tIns="0" rIns="0" bIns="0" rtlCol="0">
              <a:spAutoFit/>
            </a:bodyPr>
            <a:lstStyle/>
            <a:p>
              <a:pPr algn="l">
                <a:lnSpc>
                  <a:spcPts val="3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9" name="直接连接符 28"/>
            <p:cNvCxnSpPr/>
            <p:nvPr/>
          </p:nvCxnSpPr>
          <p:spPr>
            <a:xfrm rot="5400000">
              <a:off x="5158231" y="2804675"/>
              <a:ext cx="818446" cy="1588"/>
            </a:xfrm>
            <a:prstGeom prst="line">
              <a:avLst/>
            </a:prstGeom>
            <a:ln w="19050">
              <a:tailEnd type="none"/>
            </a:ln>
          </p:spPr>
          <p:style>
            <a:lnRef idx="2">
              <a:schemeClr val="accent4"/>
            </a:lnRef>
            <a:fillRef idx="0">
              <a:schemeClr val="accent4"/>
            </a:fillRef>
            <a:effectRef idx="1">
              <a:schemeClr val="accent4"/>
            </a:effectRef>
            <a:fontRef idx="minor">
              <a:schemeClr val="tx1"/>
            </a:fontRef>
          </p:style>
        </p:cxnSp>
        <p:sp>
          <p:nvSpPr>
            <p:cNvPr id="30" name="椭圆 29"/>
            <p:cNvSpPr/>
            <p:nvPr/>
          </p:nvSpPr>
          <p:spPr>
            <a:xfrm>
              <a:off x="6176264" y="2571750"/>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1" name="组合 36"/>
          <p:cNvGrpSpPr/>
          <p:nvPr/>
        </p:nvGrpSpPr>
        <p:grpSpPr>
          <a:xfrm>
            <a:off x="4929812" y="3984939"/>
            <a:ext cx="1357322" cy="738190"/>
            <a:chOff x="3071802" y="2303859"/>
            <a:chExt cx="1357322" cy="553643"/>
          </a:xfrm>
        </p:grpSpPr>
        <p:sp>
          <p:nvSpPr>
            <p:cNvPr id="31" name="右箭头 30"/>
            <p:cNvSpPr/>
            <p:nvPr/>
          </p:nvSpPr>
          <p:spPr>
            <a:xfrm>
              <a:off x="3071802" y="2643188"/>
              <a:ext cx="1357322" cy="214314"/>
            </a:xfrm>
            <a:prstGeom prst="rightArrow">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33" name="TextBox 32"/>
            <p:cNvSpPr txBox="1"/>
            <p:nvPr/>
          </p:nvSpPr>
          <p:spPr>
            <a:xfrm>
              <a:off x="3286116" y="2303859"/>
              <a:ext cx="1143008" cy="288132"/>
            </a:xfrm>
            <a:prstGeom prst="rect">
              <a:avLst/>
            </a:prstGeom>
            <a:noFill/>
          </p:spPr>
          <p:txBody>
            <a:bodyPr wrap="square" lIns="0" tIns="0" rIns="0" bIns="0" rtlCol="0">
              <a:spAutoFit/>
            </a:bodyPr>
            <a:lstStyle/>
            <a:p>
              <a:pPr algn="l">
                <a:lnSpc>
                  <a:spcPts val="3000"/>
                </a:lnSpc>
                <a:spcBef>
                  <a:spcPts val="0"/>
                </a:spcBef>
              </a:pP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Kruskal</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35" name="椭圆 34"/>
          <p:cNvSpPr/>
          <p:nvPr/>
        </p:nvSpPr>
        <p:spPr>
          <a:xfrm>
            <a:off x="7144390" y="4185495"/>
            <a:ext cx="285752" cy="857256"/>
          </a:xfrm>
          <a:prstGeom prst="ellipse">
            <a:avLst/>
          </a:prstGeom>
          <a:ln w="28575">
            <a:solidFill>
              <a:srgbClr val="FF00FF"/>
            </a:solidFill>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nvGrpSpPr>
          <p:cNvPr id="13" name="组合 37"/>
          <p:cNvGrpSpPr/>
          <p:nvPr/>
        </p:nvGrpSpPr>
        <p:grpSpPr>
          <a:xfrm>
            <a:off x="2143730" y="1341734"/>
            <a:ext cx="1000100" cy="785817"/>
            <a:chOff x="5703182" y="3835411"/>
            <a:chExt cx="1238250" cy="1236663"/>
          </a:xfrm>
        </p:grpSpPr>
        <p:grpSp>
          <p:nvGrpSpPr>
            <p:cNvPr id="15" name="Group 19"/>
            <p:cNvGrpSpPr/>
            <p:nvPr/>
          </p:nvGrpSpPr>
          <p:grpSpPr bwMode="auto">
            <a:xfrm>
              <a:off x="5703182" y="3835411"/>
              <a:ext cx="1238250" cy="1236663"/>
              <a:chOff x="810" y="845"/>
              <a:chExt cx="827" cy="826"/>
            </a:xfrm>
          </p:grpSpPr>
          <p:sp>
            <p:nvSpPr>
              <p:cNvPr id="43"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44"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45"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grpSp>
        <p:sp>
          <p:nvSpPr>
            <p:cNvPr id="42"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par>
                          <p:cTn id="22" fill="hold">
                            <p:stCondLst>
                              <p:cond delay="0"/>
                            </p:stCondLst>
                            <p:childTnLst>
                              <p:par>
                                <p:cTn id="23" presetID="26" presetClass="emph" presetSubtype="0" fill="hold" grpId="1" nodeType="afterEffect">
                                  <p:stCondLst>
                                    <p:cond delay="0"/>
                                  </p:stCondLst>
                                  <p:childTnLst>
                                    <p:animEffect transition="out" filter="fade">
                                      <p:cBhvr>
                                        <p:cTn id="24" dur="500" tmFilter="0, 0; .2, .5; .8, .5; 1, 0"/>
                                        <p:tgtEl>
                                          <p:spTgt spid="35"/>
                                        </p:tgtEl>
                                      </p:cBhvr>
                                    </p:animEffect>
                                    <p:animScale>
                                      <p:cBhvr>
                                        <p:cTn id="25"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bldLvl="0" animBg="1"/>
      <p:bldP spid="35" grpId="1"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67884" y="1844657"/>
            <a:ext cx="7643898" cy="2923540"/>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tIns="108000" rtlCol="0">
            <a:spAutoFit/>
          </a:bodyPr>
          <a:lstStyle/>
          <a:p>
            <a:pPr algn="l">
              <a:lnSpc>
                <a:spcPct val="150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对某个带权连通图构造最小生成树，以下说法中正确的是（  ）。</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Ⅰ</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该图的所有最小生成树的总代价一定是唯一的</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Ⅱ</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该图的最小生成树是唯一的</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Ⅲ</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用</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Prim</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算法从不同顶点开始构造的所有最小生成树一定相同</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Ⅳ</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使用</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Prim</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和</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Kruskal</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算法得到的最小生成树总不相同</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仅</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Ⅰ</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B.</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仅</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Ⅱ</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C.</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仅</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Ⅰ</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Ⅲ</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仅</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Ⅱ</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Ⅳ</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Box 8"/>
          <p:cNvSpPr txBox="1"/>
          <p:nvPr/>
        </p:nvSpPr>
        <p:spPr>
          <a:xfrm>
            <a:off x="8497270" y="2439173"/>
            <a:ext cx="357190" cy="475615"/>
          </a:xfrm>
          <a:prstGeom prst="rect">
            <a:avLst/>
          </a:prstGeom>
          <a:noFill/>
        </p:spPr>
        <p:txBody>
          <a:bodyPr wrap="square" rtlCol="0">
            <a:spAutoFit/>
          </a:bodyPr>
          <a:lstStyle/>
          <a:p>
            <a:pPr algn="l">
              <a:lnSpc>
                <a:spcPts val="3000"/>
              </a:lnSpc>
              <a:spcBef>
                <a:spcPts val="0"/>
              </a:spcBef>
            </a:pPr>
            <a:r>
              <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0" name="TextBox 9"/>
          <p:cNvSpPr txBox="1"/>
          <p:nvPr/>
        </p:nvSpPr>
        <p:spPr>
          <a:xfrm>
            <a:off x="9068774" y="3844921"/>
            <a:ext cx="500066" cy="475615"/>
          </a:xfrm>
          <a:prstGeom prst="rect">
            <a:avLst/>
          </a:prstGeom>
          <a:noFill/>
        </p:spPr>
        <p:txBody>
          <a:bodyPr wrap="square" rtlCol="0">
            <a:spAutoFit/>
          </a:bodyPr>
          <a:lstStyle/>
          <a:p>
            <a:pPr algn="l">
              <a:lnSpc>
                <a:spcPts val="3000"/>
              </a:lnSpc>
              <a:spcBef>
                <a:spcPts val="0"/>
              </a:spcBef>
            </a:pPr>
            <a:r>
              <a:rPr lang="en-US" altLang="zh-CN"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1" name="TextBox 10"/>
          <p:cNvSpPr txBox="1"/>
          <p:nvPr/>
        </p:nvSpPr>
        <p:spPr>
          <a:xfrm>
            <a:off x="9264628" y="1954850"/>
            <a:ext cx="428628" cy="475615"/>
          </a:xfrm>
          <a:prstGeom prst="rect">
            <a:avLst/>
          </a:prstGeom>
          <a:noFill/>
        </p:spPr>
        <p:txBody>
          <a:bodyPr wrap="square" rtlCol="0">
            <a:spAutoFit/>
          </a:bodyPr>
          <a:lstStyle/>
          <a:p>
            <a:pPr algn="l">
              <a:lnSpc>
                <a:spcPts val="3000"/>
              </a:lnSpc>
              <a:spcBef>
                <a:spcPts val="0"/>
              </a:spcBef>
            </a:pPr>
            <a:r>
              <a:rPr lang="en-US" altLang="zh-CN"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endParaRPr lang="en-US" altLang="zh-CN"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2" name="TextBox 11"/>
          <p:cNvSpPr txBox="1"/>
          <p:nvPr/>
        </p:nvSpPr>
        <p:spPr>
          <a:xfrm>
            <a:off x="9768867" y="3357072"/>
            <a:ext cx="500066" cy="475615"/>
          </a:xfrm>
          <a:prstGeom prst="rect">
            <a:avLst/>
          </a:prstGeom>
          <a:noFill/>
        </p:spPr>
        <p:txBody>
          <a:bodyPr wrap="square" rtlCol="0">
            <a:spAutoFit/>
          </a:bodyPr>
          <a:lstStyle/>
          <a:p>
            <a:pPr algn="l">
              <a:lnSpc>
                <a:spcPts val="3000"/>
              </a:lnSpc>
              <a:spcBef>
                <a:spcPts val="0"/>
              </a:spcBef>
            </a:pPr>
            <a:r>
              <a:rPr lang="en-US" altLang="zh-CN"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13" name="TextBox 12"/>
          <p:cNvSpPr txBox="1"/>
          <p:nvPr/>
        </p:nvSpPr>
        <p:spPr>
          <a:xfrm>
            <a:off x="6425568" y="2916227"/>
            <a:ext cx="500066" cy="475615"/>
          </a:xfrm>
          <a:prstGeom prst="rect">
            <a:avLst/>
          </a:prstGeom>
          <a:noFill/>
        </p:spPr>
        <p:txBody>
          <a:bodyPr wrap="square" rtlCol="0">
            <a:spAutoFit/>
          </a:bodyPr>
          <a:lstStyle/>
          <a:p>
            <a:pPr algn="l">
              <a:lnSpc>
                <a:spcPts val="3000"/>
              </a:lnSpc>
              <a:spcBef>
                <a:spcPts val="0"/>
              </a:spcBef>
            </a:pPr>
            <a:r>
              <a:rPr lang="en-US" altLang="zh-CN"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nvGrpSpPr>
          <p:cNvPr id="2" name="组合 13"/>
          <p:cNvGrpSpPr/>
          <p:nvPr/>
        </p:nvGrpSpPr>
        <p:grpSpPr>
          <a:xfrm>
            <a:off x="1782098" y="1201715"/>
            <a:ext cx="1000100" cy="785817"/>
            <a:chOff x="5703182" y="3835411"/>
            <a:chExt cx="1238250" cy="1236663"/>
          </a:xfrm>
        </p:grpSpPr>
        <p:grpSp>
          <p:nvGrpSpPr>
            <p:cNvPr id="3" name="Group 19"/>
            <p:cNvGrpSpPr/>
            <p:nvPr/>
          </p:nvGrpSpPr>
          <p:grpSpPr bwMode="auto">
            <a:xfrm>
              <a:off x="5703182" y="3835411"/>
              <a:ext cx="1238250" cy="1236663"/>
              <a:chOff x="810" y="845"/>
              <a:chExt cx="827" cy="826"/>
            </a:xfrm>
          </p:grpSpPr>
          <p:sp>
            <p:nvSpPr>
              <p:cNvPr id="19"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20"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21"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grpSp>
        <p:sp>
          <p:nvSpPr>
            <p:cNvPr id="18"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4" name="图片 3" descr="question-mark-3978394_1920"/>
          <p:cNvPicPr>
            <a:picLocks noChangeAspect="1"/>
          </p:cNvPicPr>
          <p:nvPr/>
        </p:nvPicPr>
        <p:blipFill>
          <a:blip r:embed="rId1"/>
          <a:stretch>
            <a:fillRect/>
          </a:stretch>
        </p:blipFill>
        <p:spPr>
          <a:xfrm>
            <a:off x="-384810" y="2914650"/>
            <a:ext cx="3637915" cy="3637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p:nvPr/>
        </p:nvGrpSpPr>
        <p:grpSpPr>
          <a:xfrm>
            <a:off x="1925926" y="885168"/>
            <a:ext cx="857256" cy="852413"/>
            <a:chOff x="785786" y="1503812"/>
            <a:chExt cx="857256" cy="639310"/>
          </a:xfrm>
        </p:grpSpPr>
        <p:sp>
          <p:nvSpPr>
            <p:cNvPr id="8" name="Oval 8"/>
            <p:cNvSpPr>
              <a:spLocks noChangeAspect="1" noChangeArrowheads="1"/>
            </p:cNvSpPr>
            <p:nvPr/>
          </p:nvSpPr>
          <p:spPr bwMode="auto">
            <a:xfrm>
              <a:off x="785786" y="1503812"/>
              <a:ext cx="857256" cy="639310"/>
            </a:xfrm>
            <a:prstGeom prst="ellipse">
              <a:avLst/>
            </a:prstGeom>
            <a:gradFill rotWithShape="0">
              <a:gsLst>
                <a:gs pos="0">
                  <a:srgbClr val="00CCFF"/>
                </a:gs>
                <a:gs pos="100000">
                  <a:srgbClr val="00CCFF">
                    <a:gamma/>
                    <a:shade val="46275"/>
                    <a:invGamma/>
                  </a:srgbClr>
                </a:gs>
              </a:gsLst>
              <a:lin ang="2700000" scaled="1"/>
            </a:gradFill>
            <a:ln w="3175">
              <a:noFill/>
              <a:round/>
            </a:ln>
            <a:effectLst>
              <a:outerShdw dist="89803" dir="2700000" algn="ctr" rotWithShape="0">
                <a:srgbClr val="020202">
                  <a:alpha val="50000"/>
                </a:srgbClr>
              </a:outerShdw>
            </a:effectLst>
          </p:spPr>
          <p:txBody>
            <a:bodyPr wrap="none" lIns="98956" tIns="49478" rIns="98956" bIns="49478" anchor="ctr"/>
            <a:lstStyle/>
            <a:p>
              <a:pPr>
                <a:defRPr/>
              </a:pPr>
              <a:endParaRPr lang="zh-CN" altLang="en-US">
                <a:latin typeface="Consolas" panose="020B0609020204030204" pitchFamily="49" charset="0"/>
                <a:cs typeface="Consolas" panose="020B0609020204030204" pitchFamily="49" charset="0"/>
              </a:endParaRPr>
            </a:p>
          </p:txBody>
        </p:sp>
        <p:sp>
          <p:nvSpPr>
            <p:cNvPr id="9" name="Oval 9"/>
            <p:cNvSpPr>
              <a:spLocks noChangeAspect="1" noChangeArrowheads="1"/>
            </p:cNvSpPr>
            <p:nvPr/>
          </p:nvSpPr>
          <p:spPr bwMode="auto">
            <a:xfrm>
              <a:off x="857224" y="1541720"/>
              <a:ext cx="755594" cy="563494"/>
            </a:xfrm>
            <a:prstGeom prst="ellipse">
              <a:avLst/>
            </a:prstGeom>
            <a:gradFill rotWithShape="0">
              <a:gsLst>
                <a:gs pos="0">
                  <a:srgbClr val="00CCFF">
                    <a:gamma/>
                    <a:shade val="46275"/>
                    <a:invGamma/>
                  </a:srgbClr>
                </a:gs>
                <a:gs pos="100000">
                  <a:srgbClr val="00CCFF"/>
                </a:gs>
              </a:gsLst>
              <a:lin ang="2700000" scaled="1"/>
            </a:gradFill>
            <a:ln w="3175">
              <a:noFill/>
              <a:round/>
            </a:ln>
            <a:effectLst/>
          </p:spPr>
          <p:txBody>
            <a:bodyPr wrap="none" lIns="91435" tIns="45718" rIns="91435" bIns="45718" anchor="ctr"/>
            <a:lstStyle/>
            <a:p>
              <a:pPr algn="ctr">
                <a:defRPr/>
              </a:pPr>
              <a:r>
                <a:rPr lang="en-AU" sz="280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5</a:t>
              </a:r>
              <a:endParaRPr lang="en-AU" sz="2800" dirty="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0" name="TextBox 9"/>
          <p:cNvSpPr txBox="1"/>
          <p:nvPr/>
        </p:nvSpPr>
        <p:spPr>
          <a:xfrm>
            <a:off x="2711744" y="1124610"/>
            <a:ext cx="3071834" cy="497205"/>
          </a:xfrm>
          <a:prstGeom prst="rect">
            <a:avLst/>
          </a:prstGeom>
          <a:noFill/>
        </p:spPr>
        <p:txBody>
          <a:bodyPr wrap="square" rtlCol="0">
            <a:spAutoFit/>
          </a:bodyPr>
          <a:lstStyle/>
          <a:p>
            <a:pPr algn="l"/>
            <a:r>
              <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  最 短 路 径</a:t>
            </a:r>
            <a:endPar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TextBox 10"/>
          <p:cNvSpPr txBox="1"/>
          <p:nvPr/>
        </p:nvSpPr>
        <p:spPr>
          <a:xfrm>
            <a:off x="2711744" y="1837675"/>
            <a:ext cx="5143536"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单源最短路径</a:t>
            </a:r>
            <a:r>
              <a:rPr lang="en-US" altLang="zh-CN"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―Dijkstra</a:t>
            </a: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算法</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19"/>
          <p:cNvGrpSpPr/>
          <p:nvPr/>
        </p:nvGrpSpPr>
        <p:grpSpPr>
          <a:xfrm>
            <a:off x="1783050" y="2599681"/>
            <a:ext cx="3286148" cy="2831472"/>
            <a:chOff x="285720" y="1500180"/>
            <a:chExt cx="3286148" cy="2123604"/>
          </a:xfrm>
        </p:grpSpPr>
        <p:sp>
          <p:nvSpPr>
            <p:cNvPr id="12" name="TextBox 11"/>
            <p:cNvSpPr txBox="1"/>
            <p:nvPr/>
          </p:nvSpPr>
          <p:spPr>
            <a:xfrm>
              <a:off x="285720" y="1500180"/>
              <a:ext cx="2714644" cy="530066"/>
            </a:xfrm>
            <a:prstGeom prst="rect">
              <a:avLst/>
            </a:prstGeom>
            <a:noFill/>
          </p:spPr>
          <p:txBody>
            <a:bodyPr wrap="square" rtlCol="0">
              <a:spAutoFit/>
            </a:bodyPr>
            <a:lstStyle/>
            <a:p>
              <a:pPr algn="l">
                <a:lnSpc>
                  <a:spcPts val="24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源点</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加入</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U=V-S</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初始化：</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TextBox 12"/>
            <p:cNvSpPr txBox="1"/>
            <p:nvPr/>
          </p:nvSpPr>
          <p:spPr>
            <a:xfrm>
              <a:off x="357158" y="2285998"/>
              <a:ext cx="3214710" cy="133778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l">
                <a:lnSpc>
                  <a:spcPts val="2200"/>
                </a:lnSpc>
                <a:spcBef>
                  <a:spcPts val="0"/>
                </a:spcBef>
              </a:pP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有边：</a:t>
              </a:r>
              <a:endPar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     dist[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v</a:t>
              </a: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权值  </a:t>
              </a:r>
              <a:endPar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     path[</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v</a:t>
              </a:r>
              <a:endPar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否则：</a:t>
              </a:r>
              <a:endPar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     dist[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     path[</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20"/>
          <p:cNvGrpSpPr/>
          <p:nvPr/>
        </p:nvGrpSpPr>
        <p:grpSpPr>
          <a:xfrm>
            <a:off x="4140504" y="2749048"/>
            <a:ext cx="2571768" cy="706755"/>
            <a:chOff x="2643174" y="1612205"/>
            <a:chExt cx="2571768" cy="530066"/>
          </a:xfrm>
        </p:grpSpPr>
        <p:sp>
          <p:nvSpPr>
            <p:cNvPr id="14" name="TextBox 13"/>
            <p:cNvSpPr txBox="1"/>
            <p:nvPr/>
          </p:nvSpPr>
          <p:spPr>
            <a:xfrm>
              <a:off x="3143240" y="1612205"/>
              <a:ext cx="2071702" cy="530066"/>
            </a:xfrm>
            <a:prstGeom prst="rect">
              <a:avLst/>
            </a:prstGeom>
            <a:noFill/>
          </p:spPr>
          <p:txBody>
            <a:bodyPr wrap="square" rtlCol="0">
              <a:spAutoFit/>
            </a:bodyPr>
            <a:lstStyle/>
            <a:p>
              <a:pPr algn="l">
                <a:lnSpc>
                  <a:spcPts val="24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从</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中选择</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dist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最小的顶点</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u</a:t>
              </a:r>
              <a:endParaRPr lang="zh-CN" alt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右箭头 16"/>
            <p:cNvSpPr/>
            <p:nvPr/>
          </p:nvSpPr>
          <p:spPr>
            <a:xfrm>
              <a:off x="2643174" y="1785931"/>
              <a:ext cx="428628" cy="214314"/>
            </a:xfrm>
            <a:prstGeom prst="rightArrow">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grpSp>
        <p:nvGrpSpPr>
          <p:cNvPr id="5" name="组合 21"/>
          <p:cNvGrpSpPr/>
          <p:nvPr/>
        </p:nvGrpSpPr>
        <p:grpSpPr>
          <a:xfrm>
            <a:off x="6283644" y="2742556"/>
            <a:ext cx="4143404" cy="2498202"/>
            <a:chOff x="4786314" y="1607338"/>
            <a:chExt cx="4143404" cy="1873652"/>
          </a:xfrm>
        </p:grpSpPr>
        <p:sp>
          <p:nvSpPr>
            <p:cNvPr id="15" name="TextBox 14"/>
            <p:cNvSpPr txBox="1"/>
            <p:nvPr/>
          </p:nvSpPr>
          <p:spPr>
            <a:xfrm>
              <a:off x="5715008" y="1607338"/>
              <a:ext cx="2214578" cy="530066"/>
            </a:xfrm>
            <a:prstGeom prst="rect">
              <a:avLst/>
            </a:prstGeom>
            <a:noFill/>
          </p:spPr>
          <p:txBody>
            <a:bodyPr wrap="square" rtlCol="0">
              <a:spAutoFit/>
            </a:bodyPr>
            <a:lstStyle/>
            <a:p>
              <a:pPr algn="l">
                <a:lnSpc>
                  <a:spcPts val="24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考察所有从</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有出边的顶点</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，调整：</a:t>
              </a:r>
              <a:endParaRPr lang="zh-CN" alt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TextBox 15"/>
            <p:cNvSpPr txBox="1"/>
            <p:nvPr/>
          </p:nvSpPr>
          <p:spPr>
            <a:xfrm>
              <a:off x="4786314" y="2354658"/>
              <a:ext cx="4143404" cy="1126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l">
                <a:lnSpc>
                  <a:spcPts val="2200"/>
                </a:lnSpc>
                <a:spcBef>
                  <a:spcPts val="0"/>
                </a:spcBef>
              </a:pP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dist[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权值</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&lt;dist[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     dist[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 dist[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u</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u</a:t>
              </a: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权值</a:t>
              </a:r>
              <a:endPar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     path[</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u</a:t>
              </a:r>
              <a:endParaRPr lang="en-US" altLang="zh-CN" sz="1800" i="1"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否则：</a:t>
              </a:r>
              <a:endPar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200"/>
                </a:lnSpc>
                <a:spcBef>
                  <a:spcPts val="0"/>
                </a:spcBef>
              </a:pPr>
              <a:r>
                <a:rPr lang="en-US" altLang="zh-CN"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rPr>
                <a:t>不变</a:t>
              </a:r>
              <a:endParaRPr lang="zh-CN" altLang="en-US" sz="1800" smtClean="0">
                <a:solidFill>
                  <a:schemeClr val="bg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右箭头 17"/>
            <p:cNvSpPr/>
            <p:nvPr/>
          </p:nvSpPr>
          <p:spPr>
            <a:xfrm>
              <a:off x="5214942" y="1785932"/>
              <a:ext cx="428628" cy="214314"/>
            </a:xfrm>
            <a:prstGeom prst="rightArrow">
              <a:avLst/>
            </a:prstGeom>
            <a:ln>
              <a:tailEnd type="stealth" w="med" len="lg"/>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sp>
        <p:nvSpPr>
          <p:cNvPr id="19" name="TextBox 18"/>
          <p:cNvSpPr txBox="1"/>
          <p:nvPr/>
        </p:nvSpPr>
        <p:spPr>
          <a:xfrm>
            <a:off x="1997364" y="5742952"/>
            <a:ext cx="3929090" cy="475615"/>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直到</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S=V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时间复杂度：</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30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descr="magnifying-glass-g934a18a98_1280"/>
          <p:cNvPicPr>
            <a:picLocks noChangeAspect="1"/>
          </p:cNvPicPr>
          <p:nvPr/>
        </p:nvPicPr>
        <p:blipFill>
          <a:blip r:embed="rId1"/>
          <a:stretch>
            <a:fillRect/>
          </a:stretch>
        </p:blipFill>
        <p:spPr>
          <a:xfrm flipH="1">
            <a:off x="9926955" y="1269365"/>
            <a:ext cx="1840230" cy="1809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P spid="10" grpId="1"/>
      <p:bldP spid="11" grpId="0"/>
      <p:bldP spid="1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24087" y="1772903"/>
            <a:ext cx="7715304" cy="214312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3200"/>
              </a:lnSpc>
              <a:spcBef>
                <a:spcPts val="0"/>
              </a:spcBef>
            </a:pP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Dijkstra</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算法是（ ）方法求出图中从源点到其余顶点最短路径的。</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200"/>
              </a:lnSpc>
              <a:spcBef>
                <a:spcPts val="0"/>
              </a:spcBef>
            </a:pPr>
            <a:r>
              <a:rPr lang="pt-BR"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按长度递减的顺序求出图的某顶点到其余顶点的最短路径</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200"/>
              </a:lnSpc>
              <a:spcBef>
                <a:spcPts val="0"/>
              </a:spcBef>
            </a:pPr>
            <a:r>
              <a:rPr lang="pt-BR"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B.</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按长度递增的顺序求出图的某顶点到其余顶点的最短路径</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200"/>
              </a:lnSpc>
              <a:spcBef>
                <a:spcPts val="0"/>
              </a:spcBef>
            </a:pPr>
            <a:r>
              <a:rPr lang="pt-BR"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通过深度优先遍历求出图中某顶点到其余顶点的最短路径</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200"/>
              </a:lnSpc>
              <a:spcBef>
                <a:spcPts val="0"/>
              </a:spcBef>
            </a:pPr>
            <a:r>
              <a:rPr lang="pt-BR"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通过广度优先遍历求出图中某顶点到其余顶点的最短路径</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Box 13"/>
          <p:cNvSpPr txBox="1"/>
          <p:nvPr/>
        </p:nvSpPr>
        <p:spPr>
          <a:xfrm>
            <a:off x="9353573" y="2629358"/>
            <a:ext cx="357190" cy="475615"/>
          </a:xfrm>
          <a:prstGeom prst="rect">
            <a:avLst/>
          </a:prstGeom>
          <a:noFill/>
        </p:spPr>
        <p:txBody>
          <a:bodyPr wrap="square" rtlCol="0">
            <a:spAutoFit/>
          </a:bodyPr>
          <a:lstStyle/>
          <a:p>
            <a:pPr algn="l">
              <a:lnSpc>
                <a:spcPts val="3000"/>
              </a:lnSpc>
              <a:spcBef>
                <a:spcPts val="0"/>
              </a:spcBef>
            </a:pPr>
            <a:r>
              <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nvGrpSpPr>
          <p:cNvPr id="2" name="组合 15"/>
          <p:cNvGrpSpPr/>
          <p:nvPr/>
        </p:nvGrpSpPr>
        <p:grpSpPr>
          <a:xfrm>
            <a:off x="2495525" y="4392296"/>
            <a:ext cx="5000660" cy="1738325"/>
            <a:chOff x="571472" y="2714626"/>
            <a:chExt cx="5000660" cy="1303744"/>
          </a:xfrm>
        </p:grpSpPr>
        <p:sp>
          <p:nvSpPr>
            <p:cNvPr id="12" name="椭圆 11"/>
            <p:cNvSpPr/>
            <p:nvPr/>
          </p:nvSpPr>
          <p:spPr>
            <a:xfrm>
              <a:off x="571472" y="3089676"/>
              <a:ext cx="785818" cy="928694"/>
            </a:xfrm>
            <a:prstGeom prst="ellipse">
              <a:avLst/>
            </a:prstGeom>
            <a:ln>
              <a:tailEnd type="stealth" w="med" len="lg"/>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S</a:t>
              </a:r>
              <a:endParaRPr lang="en-US" altLang="zh-CN"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TextBox 12"/>
            <p:cNvSpPr txBox="1"/>
            <p:nvPr/>
          </p:nvSpPr>
          <p:spPr>
            <a:xfrm>
              <a:off x="642910" y="2714626"/>
              <a:ext cx="2428892" cy="356711"/>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加入</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集合的顶点：</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TextBox 14"/>
            <p:cNvSpPr txBox="1"/>
            <p:nvPr/>
          </p:nvSpPr>
          <p:spPr>
            <a:xfrm>
              <a:off x="1571604" y="3214692"/>
              <a:ext cx="4000528" cy="738664"/>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最短路径不再改变</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越后加入的顶点，</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dist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越长</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 name="组合 16"/>
          <p:cNvGrpSpPr/>
          <p:nvPr/>
        </p:nvGrpSpPr>
        <p:grpSpPr>
          <a:xfrm>
            <a:off x="1852583" y="1034710"/>
            <a:ext cx="1000100" cy="785817"/>
            <a:chOff x="5703182" y="3835411"/>
            <a:chExt cx="1238250" cy="1236663"/>
          </a:xfrm>
        </p:grpSpPr>
        <p:grpSp>
          <p:nvGrpSpPr>
            <p:cNvPr id="4" name="Group 19"/>
            <p:cNvGrpSpPr/>
            <p:nvPr/>
          </p:nvGrpSpPr>
          <p:grpSpPr bwMode="auto">
            <a:xfrm>
              <a:off x="5703182" y="3835411"/>
              <a:ext cx="1238250" cy="1236663"/>
              <a:chOff x="810" y="845"/>
              <a:chExt cx="827" cy="826"/>
            </a:xfrm>
          </p:grpSpPr>
          <p:sp>
            <p:nvSpPr>
              <p:cNvPr id="21"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22"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23"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grpSp>
        <p:sp>
          <p:nvSpPr>
            <p:cNvPr id="20"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5" name="文本框 4"/>
          <p:cNvSpPr txBox="1"/>
          <p:nvPr/>
        </p:nvSpPr>
        <p:spPr>
          <a:xfrm>
            <a:off x="4581843" y="1820545"/>
            <a:ext cx="356235" cy="429895"/>
          </a:xfrm>
          <a:prstGeom prst="rect">
            <a:avLst/>
          </a:prstGeom>
          <a:noFill/>
        </p:spPr>
        <p:txBody>
          <a:bodyPr wrap="none" rtlCol="0">
            <a:spAutoFit/>
          </a:bodyPr>
          <a:p>
            <a:r>
              <a:rPr lang="en-US" altLang="zh-CN" sz="2000">
                <a:solidFill>
                  <a:srgbClr val="FF0000"/>
                </a:solidFill>
                <a:latin typeface="微软雅黑" panose="020B0503020204020204" pitchFamily="34" charset="-122"/>
                <a:ea typeface="微软雅黑" panose="020B0503020204020204" pitchFamily="34" charset="-122"/>
              </a:rPr>
              <a:t>B</a:t>
            </a:r>
            <a:endParaRPr lang="en-US" altLang="zh-CN" sz="2000">
              <a:solidFill>
                <a:srgbClr val="FF0000"/>
              </a:solidFill>
              <a:latin typeface="微软雅黑" panose="020B0503020204020204" pitchFamily="34" charset="-122"/>
              <a:ea typeface="微软雅黑" panose="020B0503020204020204" pitchFamily="34" charset="-122"/>
            </a:endParaRPr>
          </a:p>
        </p:txBody>
      </p:sp>
      <p:pic>
        <p:nvPicPr>
          <p:cNvPr id="6" name="图片 5" descr="question-mark-1019935_1920"/>
          <p:cNvPicPr>
            <a:picLocks noChangeAspect="1"/>
          </p:cNvPicPr>
          <p:nvPr/>
        </p:nvPicPr>
        <p:blipFill>
          <a:blip r:embed="rId2"/>
          <a:stretch>
            <a:fillRect/>
          </a:stretch>
        </p:blipFill>
        <p:spPr>
          <a:xfrm>
            <a:off x="7896225" y="1101090"/>
            <a:ext cx="6174740" cy="6174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7912" y="981054"/>
            <a:ext cx="2428892"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逻辑特性</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endParaRPr>
          </a:p>
        </p:txBody>
      </p:sp>
      <p:sp>
        <p:nvSpPr>
          <p:cNvPr id="4" name="TextBox 3"/>
          <p:cNvSpPr txBox="1"/>
          <p:nvPr/>
        </p:nvSpPr>
        <p:spPr>
          <a:xfrm>
            <a:off x="2567915" y="1484614"/>
            <a:ext cx="3714776" cy="124523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顶点之间多对多关系</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无向关系  </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无向图</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有向关系  </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有向图</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1" name="组合 30"/>
          <p:cNvGrpSpPr/>
          <p:nvPr/>
        </p:nvGrpSpPr>
        <p:grpSpPr>
          <a:xfrm>
            <a:off x="1952596" y="2952747"/>
            <a:ext cx="8429684" cy="3142633"/>
            <a:chOff x="428596" y="2428874"/>
            <a:chExt cx="8429684" cy="2356975"/>
          </a:xfrm>
        </p:grpSpPr>
        <p:sp>
          <p:nvSpPr>
            <p:cNvPr id="5" name="TextBox 4"/>
            <p:cNvSpPr txBox="1"/>
            <p:nvPr/>
          </p:nvSpPr>
          <p:spPr>
            <a:xfrm>
              <a:off x="1571604" y="2643188"/>
              <a:ext cx="7286676" cy="356711"/>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数据结构中讨论的图是没有多重边的！顶点编号：</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Picture 1"/>
            <p:cNvPicPr>
              <a:picLocks noChangeAspect="1" noChangeArrowheads="1"/>
            </p:cNvPicPr>
            <p:nvPr/>
          </p:nvPicPr>
          <p:blipFill>
            <a:blip r:embed="rId2" cstate="print"/>
            <a:srcRect/>
            <a:stretch>
              <a:fillRect/>
            </a:stretch>
          </p:blipFill>
          <p:spPr bwMode="auto">
            <a:xfrm>
              <a:off x="428596" y="2428874"/>
              <a:ext cx="1049401" cy="1071570"/>
            </a:xfrm>
            <a:prstGeom prst="rect">
              <a:avLst/>
            </a:prstGeom>
            <a:noFill/>
            <a:ln w="9525">
              <a:noFill/>
              <a:miter lim="800000"/>
              <a:headEnd/>
              <a:tailEnd/>
            </a:ln>
            <a:effectLst/>
          </p:spPr>
        </p:pic>
        <p:grpSp>
          <p:nvGrpSpPr>
            <p:cNvPr id="24" name="组合 23"/>
            <p:cNvGrpSpPr/>
            <p:nvPr/>
          </p:nvGrpSpPr>
          <p:grpSpPr>
            <a:xfrm>
              <a:off x="2214546" y="3286130"/>
              <a:ext cx="1647008" cy="1020942"/>
              <a:chOff x="2214546" y="3143254"/>
              <a:chExt cx="1647008" cy="1020942"/>
            </a:xfrm>
          </p:grpSpPr>
          <p:cxnSp>
            <p:nvCxnSpPr>
              <p:cNvPr id="13" name="直接连接符 12"/>
              <p:cNvCxnSpPr/>
              <p:nvPr/>
            </p:nvCxnSpPr>
            <p:spPr>
              <a:xfrm rot="16200000" flipH="1">
                <a:off x="2964645" y="2977374"/>
                <a:ext cx="1588" cy="89043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1" name="直接连接符 10"/>
              <p:cNvCxnSpPr/>
              <p:nvPr/>
            </p:nvCxnSpPr>
            <p:spPr>
              <a:xfrm rot="5400000" flipH="1" flipV="1">
                <a:off x="2964645" y="2824307"/>
                <a:ext cx="1588" cy="890436"/>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6" name="椭圆 5"/>
              <p:cNvSpPr/>
              <p:nvPr/>
            </p:nvSpPr>
            <p:spPr>
              <a:xfrm>
                <a:off x="2214546" y="3143254"/>
                <a:ext cx="504000" cy="378000"/>
              </a:xfrm>
              <a:prstGeom prst="ellipse">
                <a:avLst/>
              </a:prstGeom>
              <a:ln>
                <a:tailEnd type="stealth" w="med" len="lg"/>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椭圆 7"/>
              <p:cNvSpPr/>
              <p:nvPr/>
            </p:nvSpPr>
            <p:spPr>
              <a:xfrm>
                <a:off x="3357554" y="3143254"/>
                <a:ext cx="504000" cy="378000"/>
              </a:xfrm>
              <a:prstGeom prst="ellipse">
                <a:avLst/>
              </a:prstGeom>
              <a:ln>
                <a:tailEnd type="stealth" w="med" len="lg"/>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椭圆 8"/>
              <p:cNvSpPr/>
              <p:nvPr/>
            </p:nvSpPr>
            <p:spPr>
              <a:xfrm>
                <a:off x="2786050" y="3786196"/>
                <a:ext cx="504000" cy="378000"/>
              </a:xfrm>
              <a:prstGeom prst="ellipse">
                <a:avLst/>
              </a:prstGeom>
              <a:ln>
                <a:tailEnd type="stealth" w="med" len="lg"/>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5" name="直接连接符 14"/>
              <p:cNvCxnSpPr>
                <a:stCxn id="6" idx="5"/>
                <a:endCxn id="9" idx="1"/>
              </p:cNvCxnSpPr>
              <p:nvPr/>
            </p:nvCxnSpPr>
            <p:spPr>
              <a:xfrm rot="16200000" flipH="1">
                <a:off x="2564470" y="3546164"/>
                <a:ext cx="375656" cy="215122"/>
              </a:xfrm>
              <a:prstGeom prst="line">
                <a:avLst/>
              </a:prstGeom>
              <a:ln>
                <a:tailEnd type="none"/>
              </a:ln>
            </p:spPr>
            <p:style>
              <a:lnRef idx="2">
                <a:schemeClr val="accent5"/>
              </a:lnRef>
              <a:fillRef idx="0">
                <a:schemeClr val="accent5"/>
              </a:fillRef>
              <a:effectRef idx="1">
                <a:schemeClr val="accent5"/>
              </a:effectRef>
              <a:fontRef idx="minor">
                <a:schemeClr val="tx1"/>
              </a:fontRef>
            </p:style>
          </p:cxnSp>
        </p:grpSp>
        <p:grpSp>
          <p:nvGrpSpPr>
            <p:cNvPr id="25" name="组合 24"/>
            <p:cNvGrpSpPr/>
            <p:nvPr/>
          </p:nvGrpSpPr>
          <p:grpSpPr>
            <a:xfrm>
              <a:off x="5072066" y="3286130"/>
              <a:ext cx="1647008" cy="1020942"/>
              <a:chOff x="4643438" y="3143254"/>
              <a:chExt cx="1647008" cy="1020942"/>
            </a:xfrm>
          </p:grpSpPr>
          <p:cxnSp>
            <p:nvCxnSpPr>
              <p:cNvPr id="16" name="直接连接符 15"/>
              <p:cNvCxnSpPr/>
              <p:nvPr/>
            </p:nvCxnSpPr>
            <p:spPr>
              <a:xfrm rot="16200000" flipH="1">
                <a:off x="5355437" y="2977374"/>
                <a:ext cx="1588" cy="890436"/>
              </a:xfrm>
              <a:prstGeom prst="line">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7" name="直接连接符 16"/>
              <p:cNvCxnSpPr/>
              <p:nvPr/>
            </p:nvCxnSpPr>
            <p:spPr>
              <a:xfrm rot="5400000" flipH="1" flipV="1">
                <a:off x="5355437" y="2824307"/>
                <a:ext cx="1588" cy="890436"/>
              </a:xfrm>
              <a:prstGeom prst="line">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椭圆 17"/>
              <p:cNvSpPr/>
              <p:nvPr/>
            </p:nvSpPr>
            <p:spPr>
              <a:xfrm>
                <a:off x="4643438" y="3143254"/>
                <a:ext cx="504000" cy="378000"/>
              </a:xfrm>
              <a:prstGeom prst="ellipse">
                <a:avLst/>
              </a:prstGeom>
              <a:ln>
                <a:tailEnd type="stealth" w="med" len="lg"/>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椭圆 18"/>
              <p:cNvSpPr/>
              <p:nvPr/>
            </p:nvSpPr>
            <p:spPr>
              <a:xfrm>
                <a:off x="5786446" y="3143254"/>
                <a:ext cx="504000" cy="378000"/>
              </a:xfrm>
              <a:prstGeom prst="ellipse">
                <a:avLst/>
              </a:prstGeom>
              <a:ln>
                <a:tailEnd type="stealth" w="med" len="lg"/>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椭圆 19"/>
              <p:cNvSpPr/>
              <p:nvPr/>
            </p:nvSpPr>
            <p:spPr>
              <a:xfrm>
                <a:off x="5214942" y="3786196"/>
                <a:ext cx="504000" cy="378000"/>
              </a:xfrm>
              <a:prstGeom prst="ellipse">
                <a:avLst/>
              </a:prstGeom>
              <a:ln>
                <a:tailEnd type="stealth" w="med" len="lg"/>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3" name="直接箭头连接符 22"/>
              <p:cNvCxnSpPr>
                <a:stCxn id="19" idx="3"/>
                <a:endCxn id="20" idx="7"/>
              </p:cNvCxnSpPr>
              <p:nvPr/>
            </p:nvCxnSpPr>
            <p:spPr>
              <a:xfrm rot="5400000">
                <a:off x="5564866" y="3546164"/>
                <a:ext cx="375656" cy="21512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grpSp>
        <p:sp>
          <p:nvSpPr>
            <p:cNvPr id="26" name="TextBox 25"/>
            <p:cNvSpPr txBox="1"/>
            <p:nvPr/>
          </p:nvSpPr>
          <p:spPr>
            <a:xfrm>
              <a:off x="3929058" y="3429006"/>
              <a:ext cx="571504" cy="356711"/>
            </a:xfrm>
            <a:prstGeom prst="rect">
              <a:avLst/>
            </a:prstGeom>
            <a:noFill/>
          </p:spPr>
          <p:txBody>
            <a:bodyPr wrap="square" rtlCol="0">
              <a:spAutoFit/>
            </a:bodyPr>
            <a:lstStyle/>
            <a:p>
              <a:pPr algn="l">
                <a:lnSpc>
                  <a:spcPts val="3000"/>
                </a:lnSpc>
                <a:spcBef>
                  <a:spcPts val="0"/>
                </a:spcBef>
              </a:pPr>
              <a:r>
                <a:rPr lang="en-US" altLang="zh-CN" sz="32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32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Box 26"/>
            <p:cNvSpPr txBox="1"/>
            <p:nvPr/>
          </p:nvSpPr>
          <p:spPr>
            <a:xfrm>
              <a:off x="6858016" y="3429006"/>
              <a:ext cx="571504" cy="356711"/>
            </a:xfrm>
            <a:prstGeom prst="rect">
              <a:avLst/>
            </a:prstGeom>
            <a:noFill/>
          </p:spPr>
          <p:txBody>
            <a:bodyPr wrap="square" rtlCol="0">
              <a:spAutoFit/>
            </a:bodyPr>
            <a:lstStyle/>
            <a:p>
              <a:pPr algn="l">
                <a:lnSpc>
                  <a:spcPts val="3000"/>
                </a:lnSpc>
                <a:spcBef>
                  <a:spcPts val="0"/>
                </a:spcBef>
              </a:pPr>
              <a:r>
                <a:rPr lang="en-US" altLang="zh-CN" sz="32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32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TextBox 28"/>
            <p:cNvSpPr txBox="1"/>
            <p:nvPr/>
          </p:nvSpPr>
          <p:spPr>
            <a:xfrm>
              <a:off x="1643042" y="4429138"/>
              <a:ext cx="2857520" cy="356711"/>
            </a:xfrm>
            <a:prstGeom prst="rect">
              <a:avLst/>
            </a:prstGeom>
            <a:noFill/>
          </p:spPr>
          <p:txBody>
            <a:bodyPr wrap="square" rtlCol="0">
              <a:spAutoFit/>
            </a:bodyPr>
            <a:lstStyle/>
            <a:p>
              <a:pPr algn="l">
                <a:lnSpc>
                  <a:spcPts val="3000"/>
                </a:lnSpc>
                <a:spcBef>
                  <a:spcPts val="0"/>
                </a:spcBef>
              </a:pP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无向边出现两次</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Box 29"/>
            <p:cNvSpPr txBox="1"/>
            <p:nvPr/>
          </p:nvSpPr>
          <p:spPr>
            <a:xfrm>
              <a:off x="4564062" y="4429138"/>
              <a:ext cx="2936896" cy="356711"/>
            </a:xfrm>
            <a:prstGeom prst="rect">
              <a:avLst/>
            </a:prstGeom>
            <a:noFill/>
          </p:spPr>
          <p:txBody>
            <a:bodyPr wrap="square" rtlCol="0">
              <a:spAutoFit/>
            </a:bodyPr>
            <a:lstStyle/>
            <a:p>
              <a:pPr algn="l">
                <a:lnSpc>
                  <a:spcPts val="3000"/>
                </a:lnSpc>
                <a:spcBef>
                  <a:spcPts val="0"/>
                </a:spcBef>
              </a:pP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&lt;0</a:t>
              </a:r>
              <a:r>
                <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1&gt;</a:t>
              </a:r>
              <a:r>
                <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有向边出现两次</a:t>
              </a:r>
              <a:endPar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2" name="图片 1" descr="gear-1015715"/>
          <p:cNvPicPr>
            <a:picLocks noChangeAspect="1"/>
          </p:cNvPicPr>
          <p:nvPr/>
        </p:nvPicPr>
        <p:blipFill>
          <a:blip r:embed="rId3"/>
          <a:stretch>
            <a:fillRect/>
          </a:stretch>
        </p:blipFill>
        <p:spPr>
          <a:xfrm>
            <a:off x="9522460" y="4143375"/>
            <a:ext cx="2723515" cy="2723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p:bldP spid="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business-card-1019952_1920"/>
          <p:cNvPicPr>
            <a:picLocks noChangeAspect="1"/>
          </p:cNvPicPr>
          <p:nvPr/>
        </p:nvPicPr>
        <p:blipFill>
          <a:blip r:embed="rId1"/>
          <a:stretch>
            <a:fillRect/>
          </a:stretch>
        </p:blipFill>
        <p:spPr>
          <a:xfrm>
            <a:off x="581660" y="-2044065"/>
            <a:ext cx="11028045" cy="10328275"/>
          </a:xfrm>
          <a:prstGeom prst="rect">
            <a:avLst/>
          </a:prstGeom>
        </p:spPr>
      </p:pic>
      <p:sp>
        <p:nvSpPr>
          <p:cNvPr id="3" name="TextBox 2"/>
          <p:cNvSpPr txBox="1"/>
          <p:nvPr/>
        </p:nvSpPr>
        <p:spPr>
          <a:xfrm>
            <a:off x="2351379" y="3068949"/>
            <a:ext cx="7929618" cy="239966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以下叙述正确的是（  ）。</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最短路径一定是简单路径</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B. Dijkstra</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算法不适合有回路的带权图求最短路径</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C. Dijkstra</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算法不适合求任意两个顶点的最短路径</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D. Floyd</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算法求两个顶点的最短路径时，</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path</a:t>
            </a:r>
            <a:r>
              <a:rPr lang="en-US" sz="2000" i="1"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k</a:t>
            </a:r>
            <a:r>
              <a:rPr lang="en-US" sz="2000"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一定是</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path</a:t>
            </a:r>
            <a:r>
              <a:rPr lang="en-US" sz="2000" i="1" baseline="-25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的子集</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5951854" y="3573429"/>
            <a:ext cx="357190" cy="475615"/>
          </a:xfrm>
          <a:prstGeom prst="rect">
            <a:avLst/>
          </a:prstGeom>
          <a:noFill/>
        </p:spPr>
        <p:txBody>
          <a:bodyPr wrap="square" rtlCol="0">
            <a:spAutoFit/>
          </a:bodyPr>
          <a:lstStyle/>
          <a:p>
            <a:pPr algn="l">
              <a:lnSpc>
                <a:spcPts val="3000"/>
              </a:lnSpc>
              <a:spcBef>
                <a:spcPts val="0"/>
              </a:spcBef>
            </a:pPr>
            <a:r>
              <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nvGrpSpPr>
          <p:cNvPr id="2" name="组合 5"/>
          <p:cNvGrpSpPr/>
          <p:nvPr/>
        </p:nvGrpSpPr>
        <p:grpSpPr>
          <a:xfrm>
            <a:off x="912148" y="2485050"/>
            <a:ext cx="1000100" cy="785817"/>
            <a:chOff x="5703182" y="3835411"/>
            <a:chExt cx="1238250" cy="1236663"/>
          </a:xfrm>
        </p:grpSpPr>
        <p:grpSp>
          <p:nvGrpSpPr>
            <p:cNvPr id="4" name="Group 19"/>
            <p:cNvGrpSpPr/>
            <p:nvPr/>
          </p:nvGrpSpPr>
          <p:grpSpPr bwMode="auto">
            <a:xfrm>
              <a:off x="5703182" y="3835411"/>
              <a:ext cx="1238250" cy="1236663"/>
              <a:chOff x="810" y="845"/>
              <a:chExt cx="827" cy="826"/>
            </a:xfrm>
          </p:grpSpPr>
          <p:sp>
            <p:nvSpPr>
              <p:cNvPr id="11"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12"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13"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grpSp>
        <p:sp>
          <p:nvSpPr>
            <p:cNvPr id="10"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6" name="文本框 5"/>
          <p:cNvSpPr txBox="1"/>
          <p:nvPr/>
        </p:nvSpPr>
        <p:spPr>
          <a:xfrm>
            <a:off x="4683443" y="3070225"/>
            <a:ext cx="374015" cy="429895"/>
          </a:xfrm>
          <a:prstGeom prst="rect">
            <a:avLst/>
          </a:prstGeom>
          <a:noFill/>
        </p:spPr>
        <p:txBody>
          <a:bodyPr wrap="none" rtlCol="0">
            <a:spAutoFit/>
          </a:bodyPr>
          <a:p>
            <a:r>
              <a:rPr lang="en-US" altLang="zh-CN" sz="2000">
                <a:solidFill>
                  <a:srgbClr val="FF0000"/>
                </a:solidFill>
                <a:latin typeface="微软雅黑" panose="020B0503020204020204" pitchFamily="34" charset="-122"/>
                <a:ea typeface="微软雅黑" panose="020B0503020204020204" pitchFamily="34" charset="-122"/>
              </a:rPr>
              <a:t>A</a:t>
            </a:r>
            <a:endParaRPr lang="en-US" altLang="zh-CN" sz="20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trips(down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p:bldP spid="5" grpId="1"/>
      <p:bldP spid="3" grpId="0" bldLvl="0" animBg="1"/>
      <p:bldP spid="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business-card-1015419_1920"/>
          <p:cNvPicPr>
            <a:picLocks noChangeAspect="1"/>
          </p:cNvPicPr>
          <p:nvPr/>
        </p:nvPicPr>
        <p:blipFill>
          <a:blip r:embed="rId1"/>
          <a:stretch>
            <a:fillRect/>
          </a:stretch>
        </p:blipFill>
        <p:spPr>
          <a:xfrm>
            <a:off x="1127760" y="-387350"/>
            <a:ext cx="9565640" cy="8545195"/>
          </a:xfrm>
          <a:prstGeom prst="rect">
            <a:avLst/>
          </a:prstGeom>
        </p:spPr>
      </p:pic>
      <p:sp>
        <p:nvSpPr>
          <p:cNvPr id="3" name="TextBox 2"/>
          <p:cNvSpPr txBox="1"/>
          <p:nvPr/>
        </p:nvSpPr>
        <p:spPr>
          <a:xfrm>
            <a:off x="3719800" y="1484609"/>
            <a:ext cx="5429288"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多源最短路径</a:t>
            </a:r>
            <a:r>
              <a:rPr lang="en-US" altLang="zh-CN"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―Flody</a:t>
            </a: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算法</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 name="组合 12"/>
          <p:cNvGrpSpPr/>
          <p:nvPr/>
        </p:nvGrpSpPr>
        <p:grpSpPr>
          <a:xfrm>
            <a:off x="3864267" y="2421242"/>
            <a:ext cx="3825024" cy="1714512"/>
            <a:chOff x="928662" y="1214428"/>
            <a:chExt cx="3825024" cy="1285884"/>
          </a:xfrm>
        </p:grpSpPr>
        <p:sp>
          <p:nvSpPr>
            <p:cNvPr id="4" name="椭圆 3"/>
            <p:cNvSpPr/>
            <p:nvPr/>
          </p:nvSpPr>
          <p:spPr>
            <a:xfrm>
              <a:off x="928662" y="1532808"/>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endParaRPr lang="en-US" altLang="zh-CN" sz="18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椭圆 4"/>
            <p:cNvSpPr/>
            <p:nvPr/>
          </p:nvSpPr>
          <p:spPr>
            <a:xfrm>
              <a:off x="4357686" y="1532808"/>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endParaRPr lang="en-US" altLang="zh-CN" sz="18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爆炸形 2 5"/>
            <p:cNvSpPr/>
            <p:nvPr/>
          </p:nvSpPr>
          <p:spPr>
            <a:xfrm>
              <a:off x="1857356" y="1214428"/>
              <a:ext cx="1928826" cy="1285884"/>
            </a:xfrm>
            <a:prstGeom prst="irregularSeal2">
              <a:avLst/>
            </a:prstGeom>
            <a:ln w="28575">
              <a:solidFill>
                <a:srgbClr val="FF00FF"/>
              </a:solidFill>
              <a:tailEnd type="stealth" w="med" len="lg"/>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80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1" name="直接箭头连接符 10"/>
            <p:cNvCxnSpPr>
              <a:stCxn id="4" idx="6"/>
            </p:cNvCxnSpPr>
            <p:nvPr/>
          </p:nvCxnSpPr>
          <p:spPr>
            <a:xfrm>
              <a:off x="1324662" y="1730808"/>
              <a:ext cx="6041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a:xfrm>
              <a:off x="3753554" y="1735132"/>
              <a:ext cx="6041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4" name="TextBox 13"/>
          <p:cNvSpPr txBox="1"/>
          <p:nvPr/>
        </p:nvSpPr>
        <p:spPr>
          <a:xfrm>
            <a:off x="3863949" y="4797427"/>
            <a:ext cx="3929090" cy="475615"/>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迭代</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时间复杂度：</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30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11742" y="1772829"/>
            <a:ext cx="7572428" cy="86042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设下图中的顶点表示村庄，有向边代表交通路线，若要建立一家医院，试问建在</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哪一个村庄</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能使各村庄总体交通代价最小。</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722" name="Rectangle 2"/>
          <p:cNvSpPr>
            <a:spLocks noChangeArrowheads="1"/>
          </p:cNvSpPr>
          <p:nvPr/>
        </p:nvSpPr>
        <p:spPr bwMode="auto">
          <a:xfrm>
            <a:off x="1461426" y="696"/>
            <a:ext cx="309880" cy="497205"/>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latin typeface="Consolas" panose="020B0609020204030204" pitchFamily="49" charset="0"/>
              <a:cs typeface="Consolas" panose="020B0609020204030204" pitchFamily="49" charset="0"/>
            </a:endParaRPr>
          </a:p>
        </p:txBody>
      </p:sp>
      <p:grpSp>
        <p:nvGrpSpPr>
          <p:cNvPr id="2" name="组合 43"/>
          <p:cNvGrpSpPr/>
          <p:nvPr/>
        </p:nvGrpSpPr>
        <p:grpSpPr>
          <a:xfrm>
            <a:off x="4439268" y="3274346"/>
            <a:ext cx="3155972" cy="3039553"/>
            <a:chOff x="4416424" y="2029515"/>
            <a:chExt cx="3155972" cy="2279664"/>
          </a:xfrm>
        </p:grpSpPr>
        <p:sp>
          <p:nvSpPr>
            <p:cNvPr id="6" name="椭圆 5"/>
            <p:cNvSpPr/>
            <p:nvPr/>
          </p:nvSpPr>
          <p:spPr>
            <a:xfrm>
              <a:off x="4747504" y="2357436"/>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椭圆 7"/>
            <p:cNvSpPr/>
            <p:nvPr/>
          </p:nvSpPr>
          <p:spPr>
            <a:xfrm>
              <a:off x="6747768" y="2357436"/>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椭圆 8"/>
            <p:cNvSpPr/>
            <p:nvPr/>
          </p:nvSpPr>
          <p:spPr>
            <a:xfrm>
              <a:off x="5819074" y="3104444"/>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椭圆 9"/>
            <p:cNvSpPr/>
            <p:nvPr/>
          </p:nvSpPr>
          <p:spPr>
            <a:xfrm>
              <a:off x="4747504" y="3818824"/>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椭圆 10"/>
            <p:cNvSpPr/>
            <p:nvPr/>
          </p:nvSpPr>
          <p:spPr>
            <a:xfrm>
              <a:off x="6747768" y="3818824"/>
              <a:ext cx="396000" cy="396000"/>
            </a:xfrm>
            <a:prstGeom prst="ellipse">
              <a:avLst/>
            </a:prstGeom>
            <a:ln>
              <a:tailEnd type="stealth" w="med" len="lg"/>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8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任意多边形 12"/>
            <p:cNvSpPr/>
            <p:nvPr/>
          </p:nvSpPr>
          <p:spPr>
            <a:xfrm>
              <a:off x="5130800" y="2228850"/>
              <a:ext cx="1676400" cy="234950"/>
            </a:xfrm>
            <a:custGeom>
              <a:avLst/>
              <a:gdLst>
                <a:gd name="connsiteX0" fmla="*/ 0 w 1676400"/>
                <a:gd name="connsiteY0" fmla="*/ 209550 h 234950"/>
                <a:gd name="connsiteX1" fmla="*/ 431800 w 1676400"/>
                <a:gd name="connsiteY1" fmla="*/ 44450 h 234950"/>
                <a:gd name="connsiteX2" fmla="*/ 965200 w 1676400"/>
                <a:gd name="connsiteY2" fmla="*/ 31750 h 234950"/>
                <a:gd name="connsiteX3" fmla="*/ 1676400 w 1676400"/>
                <a:gd name="connsiteY3" fmla="*/ 234950 h 234950"/>
              </a:gdLst>
              <a:ahLst/>
              <a:cxnLst>
                <a:cxn ang="0">
                  <a:pos x="connsiteX0" y="connsiteY0"/>
                </a:cxn>
                <a:cxn ang="0">
                  <a:pos x="connsiteX1" y="connsiteY1"/>
                </a:cxn>
                <a:cxn ang="0">
                  <a:pos x="connsiteX2" y="connsiteY2"/>
                </a:cxn>
                <a:cxn ang="0">
                  <a:pos x="connsiteX3" y="connsiteY3"/>
                </a:cxn>
              </a:cxnLst>
              <a:rect l="l" t="t" r="r" b="b"/>
              <a:pathLst>
                <a:path w="1676400" h="234950">
                  <a:moveTo>
                    <a:pt x="0" y="209550"/>
                  </a:moveTo>
                  <a:cubicBezTo>
                    <a:pt x="135466" y="141816"/>
                    <a:pt x="270933" y="74083"/>
                    <a:pt x="431800" y="44450"/>
                  </a:cubicBezTo>
                  <a:cubicBezTo>
                    <a:pt x="592667" y="14817"/>
                    <a:pt x="757767" y="0"/>
                    <a:pt x="965200" y="31750"/>
                  </a:cubicBezTo>
                  <a:cubicBezTo>
                    <a:pt x="1172633" y="63500"/>
                    <a:pt x="1424516" y="149225"/>
                    <a:pt x="1676400" y="234950"/>
                  </a:cubicBezTo>
                </a:path>
              </a:pathLst>
            </a:custGeom>
            <a:ln>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8" name="任意多边形 17"/>
            <p:cNvSpPr/>
            <p:nvPr/>
          </p:nvSpPr>
          <p:spPr>
            <a:xfrm>
              <a:off x="5105400" y="2641600"/>
              <a:ext cx="1663700" cy="143933"/>
            </a:xfrm>
            <a:custGeom>
              <a:avLst/>
              <a:gdLst>
                <a:gd name="connsiteX0" fmla="*/ 1663700 w 1663700"/>
                <a:gd name="connsiteY0" fmla="*/ 0 h 143933"/>
                <a:gd name="connsiteX1" fmla="*/ 1270000 w 1663700"/>
                <a:gd name="connsiteY1" fmla="*/ 101600 h 143933"/>
                <a:gd name="connsiteX2" fmla="*/ 660400 w 1663700"/>
                <a:gd name="connsiteY2" fmla="*/ 127000 h 143933"/>
                <a:gd name="connsiteX3" fmla="*/ 0 w 1663700"/>
                <a:gd name="connsiteY3" fmla="*/ 0 h 143933"/>
              </a:gdLst>
              <a:ahLst/>
              <a:cxnLst>
                <a:cxn ang="0">
                  <a:pos x="connsiteX0" y="connsiteY0"/>
                </a:cxn>
                <a:cxn ang="0">
                  <a:pos x="connsiteX1" y="connsiteY1"/>
                </a:cxn>
                <a:cxn ang="0">
                  <a:pos x="connsiteX2" y="connsiteY2"/>
                </a:cxn>
                <a:cxn ang="0">
                  <a:pos x="connsiteX3" y="connsiteY3"/>
                </a:cxn>
              </a:cxnLst>
              <a:rect l="l" t="t" r="r" b="b"/>
              <a:pathLst>
                <a:path w="1663700" h="143933">
                  <a:moveTo>
                    <a:pt x="1663700" y="0"/>
                  </a:moveTo>
                  <a:cubicBezTo>
                    <a:pt x="1550458" y="40216"/>
                    <a:pt x="1437217" y="80433"/>
                    <a:pt x="1270000" y="101600"/>
                  </a:cubicBezTo>
                  <a:cubicBezTo>
                    <a:pt x="1102783" y="122767"/>
                    <a:pt x="872067" y="143933"/>
                    <a:pt x="660400" y="127000"/>
                  </a:cubicBezTo>
                  <a:cubicBezTo>
                    <a:pt x="448733" y="110067"/>
                    <a:pt x="224366" y="55033"/>
                    <a:pt x="0" y="0"/>
                  </a:cubicBezTo>
                </a:path>
              </a:pathLst>
            </a:custGeom>
            <a:ln>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9" name="任意多边形 18"/>
            <p:cNvSpPr/>
            <p:nvPr/>
          </p:nvSpPr>
          <p:spPr>
            <a:xfrm>
              <a:off x="5003800" y="2755900"/>
              <a:ext cx="105833" cy="1117600"/>
            </a:xfrm>
            <a:custGeom>
              <a:avLst/>
              <a:gdLst>
                <a:gd name="connsiteX0" fmla="*/ 0 w 105833"/>
                <a:gd name="connsiteY0" fmla="*/ 0 h 1117600"/>
                <a:gd name="connsiteX1" fmla="*/ 101600 w 105833"/>
                <a:gd name="connsiteY1" fmla="*/ 342900 h 1117600"/>
                <a:gd name="connsiteX2" fmla="*/ 25400 w 105833"/>
                <a:gd name="connsiteY2" fmla="*/ 1117600 h 1117600"/>
              </a:gdLst>
              <a:ahLst/>
              <a:cxnLst>
                <a:cxn ang="0">
                  <a:pos x="connsiteX0" y="connsiteY0"/>
                </a:cxn>
                <a:cxn ang="0">
                  <a:pos x="connsiteX1" y="connsiteY1"/>
                </a:cxn>
                <a:cxn ang="0">
                  <a:pos x="connsiteX2" y="connsiteY2"/>
                </a:cxn>
              </a:cxnLst>
              <a:rect l="l" t="t" r="r" b="b"/>
              <a:pathLst>
                <a:path w="105833" h="1117600">
                  <a:moveTo>
                    <a:pt x="0" y="0"/>
                  </a:moveTo>
                  <a:cubicBezTo>
                    <a:pt x="48683" y="78316"/>
                    <a:pt x="97367" y="156633"/>
                    <a:pt x="101600" y="342900"/>
                  </a:cubicBezTo>
                  <a:cubicBezTo>
                    <a:pt x="105833" y="529167"/>
                    <a:pt x="65616" y="823383"/>
                    <a:pt x="25400" y="1117600"/>
                  </a:cubicBezTo>
                </a:path>
              </a:pathLst>
            </a:custGeom>
            <a:ln>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2" name="任意多边形 21"/>
            <p:cNvSpPr/>
            <p:nvPr/>
          </p:nvSpPr>
          <p:spPr>
            <a:xfrm>
              <a:off x="4684183" y="2705100"/>
              <a:ext cx="167217" cy="1143000"/>
            </a:xfrm>
            <a:custGeom>
              <a:avLst/>
              <a:gdLst>
                <a:gd name="connsiteX0" fmla="*/ 167217 w 167217"/>
                <a:gd name="connsiteY0" fmla="*/ 1143000 h 1143000"/>
                <a:gd name="connsiteX1" fmla="*/ 2117 w 167217"/>
                <a:gd name="connsiteY1" fmla="*/ 596900 h 1143000"/>
                <a:gd name="connsiteX2" fmla="*/ 154517 w 167217"/>
                <a:gd name="connsiteY2" fmla="*/ 0 h 1143000"/>
              </a:gdLst>
              <a:ahLst/>
              <a:cxnLst>
                <a:cxn ang="0">
                  <a:pos x="connsiteX0" y="connsiteY0"/>
                </a:cxn>
                <a:cxn ang="0">
                  <a:pos x="connsiteX1" y="connsiteY1"/>
                </a:cxn>
                <a:cxn ang="0">
                  <a:pos x="connsiteX2" y="connsiteY2"/>
                </a:cxn>
              </a:cxnLst>
              <a:rect l="l" t="t" r="r" b="b"/>
              <a:pathLst>
                <a:path w="167217" h="1143000">
                  <a:moveTo>
                    <a:pt x="167217" y="1143000"/>
                  </a:moveTo>
                  <a:cubicBezTo>
                    <a:pt x="85725" y="965200"/>
                    <a:pt x="4234" y="787400"/>
                    <a:pt x="2117" y="596900"/>
                  </a:cubicBezTo>
                  <a:cubicBezTo>
                    <a:pt x="0" y="406400"/>
                    <a:pt x="77258" y="203200"/>
                    <a:pt x="154517" y="0"/>
                  </a:cubicBezTo>
                </a:path>
              </a:pathLst>
            </a:custGeom>
            <a:ln>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3" name="任意多边形 22"/>
            <p:cNvSpPr/>
            <p:nvPr/>
          </p:nvSpPr>
          <p:spPr>
            <a:xfrm>
              <a:off x="7048500" y="2743200"/>
              <a:ext cx="182033" cy="1143000"/>
            </a:xfrm>
            <a:custGeom>
              <a:avLst/>
              <a:gdLst>
                <a:gd name="connsiteX0" fmla="*/ 0 w 182033"/>
                <a:gd name="connsiteY0" fmla="*/ 0 h 1143000"/>
                <a:gd name="connsiteX1" fmla="*/ 177800 w 182033"/>
                <a:gd name="connsiteY1" fmla="*/ 393700 h 1143000"/>
                <a:gd name="connsiteX2" fmla="*/ 25400 w 182033"/>
                <a:gd name="connsiteY2" fmla="*/ 1143000 h 1143000"/>
              </a:gdLst>
              <a:ahLst/>
              <a:cxnLst>
                <a:cxn ang="0">
                  <a:pos x="connsiteX0" y="connsiteY0"/>
                </a:cxn>
                <a:cxn ang="0">
                  <a:pos x="connsiteX1" y="connsiteY1"/>
                </a:cxn>
                <a:cxn ang="0">
                  <a:pos x="connsiteX2" y="connsiteY2"/>
                </a:cxn>
              </a:cxnLst>
              <a:rect l="l" t="t" r="r" b="b"/>
              <a:pathLst>
                <a:path w="182033" h="1143000">
                  <a:moveTo>
                    <a:pt x="0" y="0"/>
                  </a:moveTo>
                  <a:cubicBezTo>
                    <a:pt x="86783" y="101600"/>
                    <a:pt x="173567" y="203200"/>
                    <a:pt x="177800" y="393700"/>
                  </a:cubicBezTo>
                  <a:cubicBezTo>
                    <a:pt x="182033" y="584200"/>
                    <a:pt x="103716" y="863600"/>
                    <a:pt x="25400" y="1143000"/>
                  </a:cubicBezTo>
                </a:path>
              </a:pathLst>
            </a:custGeom>
            <a:ln>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4" name="任意多边形 23"/>
            <p:cNvSpPr/>
            <p:nvPr/>
          </p:nvSpPr>
          <p:spPr>
            <a:xfrm>
              <a:off x="6794500" y="2768600"/>
              <a:ext cx="127000" cy="1066800"/>
            </a:xfrm>
            <a:custGeom>
              <a:avLst/>
              <a:gdLst>
                <a:gd name="connsiteX0" fmla="*/ 127000 w 127000"/>
                <a:gd name="connsiteY0" fmla="*/ 1066800 h 1066800"/>
                <a:gd name="connsiteX1" fmla="*/ 12700 w 127000"/>
                <a:gd name="connsiteY1" fmla="*/ 533400 h 1066800"/>
                <a:gd name="connsiteX2" fmla="*/ 50800 w 127000"/>
                <a:gd name="connsiteY2" fmla="*/ 0 h 1066800"/>
              </a:gdLst>
              <a:ahLst/>
              <a:cxnLst>
                <a:cxn ang="0">
                  <a:pos x="connsiteX0" y="connsiteY0"/>
                </a:cxn>
                <a:cxn ang="0">
                  <a:pos x="connsiteX1" y="connsiteY1"/>
                </a:cxn>
                <a:cxn ang="0">
                  <a:pos x="connsiteX2" y="connsiteY2"/>
                </a:cxn>
              </a:cxnLst>
              <a:rect l="l" t="t" r="r" b="b"/>
              <a:pathLst>
                <a:path w="127000" h="1066800">
                  <a:moveTo>
                    <a:pt x="127000" y="1066800"/>
                  </a:moveTo>
                  <a:cubicBezTo>
                    <a:pt x="76200" y="889000"/>
                    <a:pt x="25400" y="711200"/>
                    <a:pt x="12700" y="533400"/>
                  </a:cubicBezTo>
                  <a:cubicBezTo>
                    <a:pt x="0" y="355600"/>
                    <a:pt x="25400" y="177800"/>
                    <a:pt x="50800" y="0"/>
                  </a:cubicBezTo>
                </a:path>
              </a:pathLst>
            </a:custGeom>
            <a:ln>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cxnSp>
          <p:nvCxnSpPr>
            <p:cNvPr id="26" name="直接连接符 25"/>
            <p:cNvCxnSpPr>
              <a:stCxn id="9" idx="7"/>
              <a:endCxn id="8" idx="3"/>
            </p:cNvCxnSpPr>
            <p:nvPr/>
          </p:nvCxnSpPr>
          <p:spPr>
            <a:xfrm rot="5400000" flipH="1" flipV="1">
              <a:off x="6247924" y="2604600"/>
              <a:ext cx="466994" cy="648680"/>
            </a:xfrm>
            <a:prstGeom prst="line">
              <a:avLst/>
            </a:prstGeom>
            <a:ln>
              <a:tailEnd type="none"/>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a:endCxn id="9" idx="3"/>
            </p:cNvCxnSpPr>
            <p:nvPr/>
          </p:nvCxnSpPr>
          <p:spPr>
            <a:xfrm flipV="1">
              <a:off x="5143504" y="3442451"/>
              <a:ext cx="733563" cy="48949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a:stCxn id="10" idx="6"/>
              <a:endCxn id="11" idx="2"/>
            </p:cNvCxnSpPr>
            <p:nvPr/>
          </p:nvCxnSpPr>
          <p:spPr>
            <a:xfrm>
              <a:off x="5143504" y="4016824"/>
              <a:ext cx="1604264"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3" name="直接箭头连接符 32"/>
            <p:cNvCxnSpPr>
              <a:stCxn id="9" idx="5"/>
              <a:endCxn id="11" idx="1"/>
            </p:cNvCxnSpPr>
            <p:nvPr/>
          </p:nvCxnSpPr>
          <p:spPr>
            <a:xfrm rot="16200000" flipH="1">
              <a:off x="6264238" y="3335294"/>
              <a:ext cx="434366" cy="64868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286644" y="3055050"/>
              <a:ext cx="285752" cy="191929"/>
            </a:xfrm>
            <a:prstGeom prst="rect">
              <a:avLst/>
            </a:prstGeom>
            <a:noFill/>
          </p:spPr>
          <p:txBody>
            <a:bodyPr wrap="square" lIns="0" tIns="0" rIns="0" bIns="0" rtlCol="0">
              <a:spAutoFit/>
            </a:bodyPr>
            <a:lstStyle/>
            <a:p>
              <a:pPr algn="l">
                <a:lnSpc>
                  <a:spcPts val="2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12</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TextBox 34"/>
            <p:cNvSpPr txBox="1"/>
            <p:nvPr/>
          </p:nvSpPr>
          <p:spPr>
            <a:xfrm>
              <a:off x="6845316" y="3071816"/>
              <a:ext cx="285752" cy="191929"/>
            </a:xfrm>
            <a:prstGeom prst="rect">
              <a:avLst/>
            </a:prstGeom>
            <a:noFill/>
          </p:spPr>
          <p:txBody>
            <a:bodyPr wrap="square" lIns="0" tIns="0" rIns="0" bIns="0" rtlCol="0">
              <a:spAutoFit/>
            </a:bodyPr>
            <a:lstStyle/>
            <a:p>
              <a:pPr algn="l">
                <a:lnSpc>
                  <a:spcPts val="2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12</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TextBox 35"/>
            <p:cNvSpPr txBox="1"/>
            <p:nvPr/>
          </p:nvSpPr>
          <p:spPr>
            <a:xfrm>
              <a:off x="4416424" y="3143254"/>
              <a:ext cx="285752" cy="191929"/>
            </a:xfrm>
            <a:prstGeom prst="rect">
              <a:avLst/>
            </a:prstGeom>
            <a:noFill/>
          </p:spPr>
          <p:txBody>
            <a:bodyPr wrap="square" lIns="0" tIns="0" rIns="0" bIns="0" rtlCol="0">
              <a:spAutoFit/>
            </a:bodyPr>
            <a:lstStyle/>
            <a:p>
              <a:pPr algn="l">
                <a:lnSpc>
                  <a:spcPts val="2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13</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TextBox 36"/>
            <p:cNvSpPr txBox="1"/>
            <p:nvPr/>
          </p:nvSpPr>
          <p:spPr>
            <a:xfrm>
              <a:off x="4857752" y="3147126"/>
              <a:ext cx="285752" cy="191929"/>
            </a:xfrm>
            <a:prstGeom prst="rect">
              <a:avLst/>
            </a:prstGeom>
            <a:noFill/>
          </p:spPr>
          <p:txBody>
            <a:bodyPr wrap="square" lIns="0" tIns="0" rIns="0" bIns="0" rtlCol="0">
              <a:spAutoFit/>
            </a:bodyPr>
            <a:lstStyle/>
            <a:p>
              <a:pPr algn="l">
                <a:lnSpc>
                  <a:spcPts val="2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13</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TextBox 37"/>
            <p:cNvSpPr txBox="1"/>
            <p:nvPr/>
          </p:nvSpPr>
          <p:spPr>
            <a:xfrm>
              <a:off x="5715008" y="2029515"/>
              <a:ext cx="285752" cy="191929"/>
            </a:xfrm>
            <a:prstGeom prst="rect">
              <a:avLst/>
            </a:prstGeom>
            <a:noFill/>
          </p:spPr>
          <p:txBody>
            <a:bodyPr wrap="square" lIns="0" tIns="0" rIns="0" bIns="0" rtlCol="0">
              <a:spAutoFit/>
            </a:bodyPr>
            <a:lstStyle/>
            <a:p>
              <a:pPr algn="l">
                <a:lnSpc>
                  <a:spcPts val="2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9" name="TextBox 38"/>
            <p:cNvSpPr txBox="1"/>
            <p:nvPr/>
          </p:nvSpPr>
          <p:spPr>
            <a:xfrm>
              <a:off x="5715008" y="2544817"/>
              <a:ext cx="285752" cy="191929"/>
            </a:xfrm>
            <a:prstGeom prst="rect">
              <a:avLst/>
            </a:prstGeom>
            <a:noFill/>
          </p:spPr>
          <p:txBody>
            <a:bodyPr wrap="square" lIns="0" tIns="0" rIns="0" bIns="0" rtlCol="0">
              <a:spAutoFit/>
            </a:bodyPr>
            <a:lstStyle/>
            <a:p>
              <a:pPr algn="l">
                <a:lnSpc>
                  <a:spcPts val="2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0" name="TextBox 39"/>
            <p:cNvSpPr txBox="1"/>
            <p:nvPr/>
          </p:nvSpPr>
          <p:spPr>
            <a:xfrm>
              <a:off x="5357818" y="3474308"/>
              <a:ext cx="285752" cy="191929"/>
            </a:xfrm>
            <a:prstGeom prst="rect">
              <a:avLst/>
            </a:prstGeom>
            <a:noFill/>
          </p:spPr>
          <p:txBody>
            <a:bodyPr wrap="square" lIns="0" tIns="0" rIns="0" bIns="0" rtlCol="0">
              <a:spAutoFit/>
            </a:bodyPr>
            <a:lstStyle/>
            <a:p>
              <a:pPr algn="l">
                <a:lnSpc>
                  <a:spcPts val="2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TextBox 40"/>
            <p:cNvSpPr txBox="1"/>
            <p:nvPr/>
          </p:nvSpPr>
          <p:spPr>
            <a:xfrm>
              <a:off x="6391288" y="3012342"/>
              <a:ext cx="285752" cy="191929"/>
            </a:xfrm>
            <a:prstGeom prst="rect">
              <a:avLst/>
            </a:prstGeom>
            <a:noFill/>
          </p:spPr>
          <p:txBody>
            <a:bodyPr wrap="square" lIns="0" tIns="0" rIns="0" bIns="0" rtlCol="0">
              <a:spAutoFit/>
            </a:bodyPr>
            <a:lstStyle/>
            <a:p>
              <a:pPr algn="l">
                <a:lnSpc>
                  <a:spcPts val="2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TextBox 41"/>
            <p:cNvSpPr txBox="1"/>
            <p:nvPr/>
          </p:nvSpPr>
          <p:spPr>
            <a:xfrm>
              <a:off x="5857884" y="4117250"/>
              <a:ext cx="285752" cy="191929"/>
            </a:xfrm>
            <a:prstGeom prst="rect">
              <a:avLst/>
            </a:prstGeom>
            <a:noFill/>
          </p:spPr>
          <p:txBody>
            <a:bodyPr wrap="square" lIns="0" tIns="0" rIns="0" bIns="0" rtlCol="0">
              <a:spAutoFit/>
            </a:bodyPr>
            <a:lstStyle/>
            <a:p>
              <a:pPr algn="l">
                <a:lnSpc>
                  <a:spcPts val="2000"/>
                </a:lnSpc>
                <a:spcBef>
                  <a:spcPts val="0"/>
                </a:spcBef>
              </a:pPr>
              <a:r>
                <a:rPr lang="en-US" altLang="zh-CN" sz="1600" smtClean="0">
                  <a:solidFill>
                    <a:srgbClr val="0000FF"/>
                  </a:solidFill>
                  <a:latin typeface="Consolas" panose="020B0609020204030204" pitchFamily="49" charset="0"/>
                  <a:ea typeface="楷体" panose="02010609060101010101" pitchFamily="49" charset="-122"/>
                  <a:cs typeface="Consolas" panose="020B0609020204030204" pitchFamily="49" charset="0"/>
                </a:rPr>
                <a:t>15</a:t>
              </a:r>
              <a:endParaRPr lang="zh-CN" altLang="en-US" sz="1600" smtClean="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43" name="TextBox 42"/>
            <p:cNvSpPr txBox="1"/>
            <p:nvPr/>
          </p:nvSpPr>
          <p:spPr>
            <a:xfrm>
              <a:off x="6248412" y="3604484"/>
              <a:ext cx="285752" cy="191929"/>
            </a:xfrm>
            <a:prstGeom prst="rect">
              <a:avLst/>
            </a:prstGeom>
            <a:noFill/>
          </p:spPr>
          <p:txBody>
            <a:bodyPr wrap="square" lIns="0" tIns="0" rIns="0" bIns="0" rtlCol="0">
              <a:spAutoFit/>
            </a:bodyPr>
            <a:lstStyle/>
            <a:p>
              <a:pPr algn="l">
                <a:lnSpc>
                  <a:spcPts val="2000"/>
                </a:lnSpc>
                <a:spcBef>
                  <a:spcPts val="0"/>
                </a:spcBef>
              </a:pPr>
              <a:r>
                <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sz="16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4" name="组合 44"/>
          <p:cNvGrpSpPr/>
          <p:nvPr/>
        </p:nvGrpSpPr>
        <p:grpSpPr>
          <a:xfrm>
            <a:off x="2140238" y="1134405"/>
            <a:ext cx="1000100" cy="785817"/>
            <a:chOff x="5703182" y="3835411"/>
            <a:chExt cx="1238250" cy="1236663"/>
          </a:xfrm>
        </p:grpSpPr>
        <p:grpSp>
          <p:nvGrpSpPr>
            <p:cNvPr id="5" name="Group 19"/>
            <p:cNvGrpSpPr/>
            <p:nvPr/>
          </p:nvGrpSpPr>
          <p:grpSpPr bwMode="auto">
            <a:xfrm>
              <a:off x="5703182" y="3835411"/>
              <a:ext cx="1238250" cy="1236663"/>
              <a:chOff x="810" y="845"/>
              <a:chExt cx="827" cy="826"/>
            </a:xfrm>
          </p:grpSpPr>
          <p:sp>
            <p:nvSpPr>
              <p:cNvPr id="49"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50"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51"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grpSp>
        <p:sp>
          <p:nvSpPr>
            <p:cNvPr id="48"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12" name="图片 11" descr="question-mark-3978394_1920"/>
          <p:cNvPicPr>
            <a:picLocks noChangeAspect="1"/>
          </p:cNvPicPr>
          <p:nvPr/>
        </p:nvPicPr>
        <p:blipFill>
          <a:blip r:embed="rId1"/>
          <a:stretch>
            <a:fillRect/>
          </a:stretch>
        </p:blipFill>
        <p:spPr>
          <a:xfrm>
            <a:off x="-593090" y="2997200"/>
            <a:ext cx="3760470" cy="3760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3992" y="908664"/>
            <a:ext cx="5786478" cy="475615"/>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利用</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Floyd</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算法任意两个顶点之间的最短路径长度</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746" name="Rectangle 2"/>
          <p:cNvSpPr>
            <a:spLocks noChangeArrowheads="1"/>
          </p:cNvSpPr>
          <p:nvPr/>
        </p:nvSpPr>
        <p:spPr bwMode="auto">
          <a:xfrm>
            <a:off x="1461426" y="696"/>
            <a:ext cx="309880" cy="497205"/>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latin typeface="Consolas" panose="020B0609020204030204" pitchFamily="49" charset="0"/>
              <a:cs typeface="Consolas" panose="020B0609020204030204" pitchFamily="49" charset="0"/>
            </a:endParaRPr>
          </a:p>
        </p:txBody>
      </p:sp>
      <p:sp>
        <p:nvSpPr>
          <p:cNvPr id="6" name="TextBox 5"/>
          <p:cNvSpPr txBox="1"/>
          <p:nvPr/>
        </p:nvSpPr>
        <p:spPr>
          <a:xfrm>
            <a:off x="5347330" y="1742107"/>
            <a:ext cx="4357718" cy="475615"/>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求得每对村庄之间的最少交通代价</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aphicFrame>
        <p:nvGraphicFramePr>
          <p:cNvPr id="7" name="表格 6"/>
          <p:cNvGraphicFramePr>
            <a:graphicFrameLocks noGrp="1"/>
          </p:cNvGraphicFramePr>
          <p:nvPr/>
        </p:nvGraphicFramePr>
        <p:xfrm>
          <a:off x="4632951" y="2337424"/>
          <a:ext cx="5786120" cy="3048000"/>
        </p:xfrm>
        <a:graphic>
          <a:graphicData uri="http://schemas.openxmlformats.org/drawingml/2006/table">
            <a:tbl>
              <a:tblPr>
                <a:tableStyleId>{E269D01E-BC32-4049-B463-5C60D7B0CCD2}</a:tableStyleId>
              </a:tblPr>
              <a:tblGrid>
                <a:gridCol w="2237740"/>
                <a:gridCol w="3548380"/>
              </a:tblGrid>
              <a:tr h="508000">
                <a:tc>
                  <a:txBody>
                    <a:bodyPr/>
                    <a:lstStyle/>
                    <a:p>
                      <a:pPr indent="0" algn="ctr">
                        <a:lnSpc>
                          <a:spcPts val="3000"/>
                        </a:lnSpc>
                        <a:spcAft>
                          <a:spcPts val="0"/>
                        </a:spcAft>
                      </a:pPr>
                      <a:r>
                        <a:rPr lang="zh-CN" sz="1800" b="1" kern="100">
                          <a:latin typeface="微软雅黑" panose="020B0503020204020204" pitchFamily="34" charset="-122"/>
                          <a:ea typeface="微软雅黑" panose="020B0503020204020204" pitchFamily="34" charset="-122"/>
                        </a:rPr>
                        <a:t>医院建在的村庄</a:t>
                      </a:r>
                      <a:endParaRPr lang="zh-CN" sz="1800" b="1" kern="1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ctr">
                        <a:lnSpc>
                          <a:spcPts val="3000"/>
                        </a:lnSpc>
                        <a:spcAft>
                          <a:spcPts val="0"/>
                        </a:spcAft>
                      </a:pPr>
                      <a:r>
                        <a:rPr lang="zh-CN" sz="1800" b="1" kern="100">
                          <a:latin typeface="微软雅黑" panose="020B0503020204020204" pitchFamily="34" charset="-122"/>
                          <a:ea typeface="微软雅黑" panose="020B0503020204020204" pitchFamily="34" charset="-122"/>
                        </a:rPr>
                        <a:t>各村庄往返总的交通代价</a:t>
                      </a:r>
                      <a:endParaRPr lang="zh-CN" sz="1800" b="1" kern="1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508000">
                <a:tc>
                  <a:txBody>
                    <a:bodyPr/>
                    <a:lstStyle/>
                    <a:p>
                      <a:pPr indent="0" algn="ctr" fontAlgn="auto">
                        <a:lnSpc>
                          <a:spcPts val="3000"/>
                        </a:lnSpc>
                        <a:spcAft>
                          <a:spcPts val="0"/>
                        </a:spcAft>
                        <a:tabLst>
                          <a:tab pos="2600325" algn="ctr"/>
                          <a:tab pos="5200650" algn="r"/>
                          <a:tab pos="266700" algn="l"/>
                        </a:tabLst>
                      </a:pPr>
                      <a:r>
                        <a:rPr lang="en-US" sz="1800" b="1" kern="100">
                          <a:latin typeface="微软雅黑" panose="020B0503020204020204" pitchFamily="34" charset="-122"/>
                          <a:ea typeface="微软雅黑" panose="020B0503020204020204" pitchFamily="34" charset="-122"/>
                        </a:rPr>
                        <a:t>0</a:t>
                      </a:r>
                      <a:endParaRPr lang="en-US" sz="1800" b="1" kern="1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just">
                        <a:lnSpc>
                          <a:spcPts val="3000"/>
                        </a:lnSpc>
                        <a:spcAft>
                          <a:spcPts val="0"/>
                        </a:spcAft>
                      </a:pPr>
                      <a:r>
                        <a:rPr lang="en-US" sz="1800" b="1" kern="100">
                          <a:latin typeface="微软雅黑" panose="020B0503020204020204" pitchFamily="34" charset="-122"/>
                          <a:ea typeface="微软雅黑" panose="020B0503020204020204" pitchFamily="34" charset="-122"/>
                        </a:rPr>
                        <a:t>12+16+4+7+13+16+4+18=90</a:t>
                      </a:r>
                      <a:endParaRPr lang="en-US" sz="1800" b="1" kern="1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508000">
                <a:tc>
                  <a:txBody>
                    <a:bodyPr/>
                    <a:lstStyle/>
                    <a:p>
                      <a:pPr indent="0" algn="ctr">
                        <a:lnSpc>
                          <a:spcPts val="3000"/>
                        </a:lnSpc>
                        <a:spcAft>
                          <a:spcPts val="0"/>
                        </a:spcAft>
                      </a:pPr>
                      <a:r>
                        <a:rPr lang="en-US" sz="1800" b="1" kern="100">
                          <a:latin typeface="微软雅黑" panose="020B0503020204020204" pitchFamily="34" charset="-122"/>
                          <a:ea typeface="微软雅黑" panose="020B0503020204020204" pitchFamily="34" charset="-122"/>
                        </a:rPr>
                        <a:t>1</a:t>
                      </a:r>
                      <a:endParaRPr lang="en-US" sz="1800" b="1" kern="1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just">
                        <a:lnSpc>
                          <a:spcPts val="3000"/>
                        </a:lnSpc>
                        <a:spcAft>
                          <a:spcPts val="0"/>
                        </a:spcAft>
                      </a:pPr>
                      <a:r>
                        <a:rPr lang="en-US" sz="1800" b="1" kern="100">
                          <a:latin typeface="微软雅黑" panose="020B0503020204020204" pitchFamily="34" charset="-122"/>
                          <a:ea typeface="微软雅黑" panose="020B0503020204020204" pitchFamily="34" charset="-122"/>
                        </a:rPr>
                        <a:t>13+29+17+20+12++8+5=115</a:t>
                      </a:r>
                      <a:endParaRPr lang="en-US" sz="1800" b="1" kern="1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508000">
                <a:tc>
                  <a:txBody>
                    <a:bodyPr/>
                    <a:lstStyle/>
                    <a:p>
                      <a:pPr indent="0" algn="ctr">
                        <a:lnSpc>
                          <a:spcPts val="3000"/>
                        </a:lnSpc>
                        <a:spcAft>
                          <a:spcPts val="0"/>
                        </a:spcAft>
                      </a:pPr>
                      <a:r>
                        <a:rPr lang="en-US" sz="1800" b="1" kern="100">
                          <a:latin typeface="微软雅黑" panose="020B0503020204020204" pitchFamily="34" charset="-122"/>
                          <a:ea typeface="微软雅黑" panose="020B0503020204020204" pitchFamily="34" charset="-122"/>
                        </a:rPr>
                        <a:t>2</a:t>
                      </a:r>
                      <a:endParaRPr lang="en-US" sz="1800" b="1" kern="1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just">
                        <a:lnSpc>
                          <a:spcPts val="3000"/>
                        </a:lnSpc>
                        <a:spcAft>
                          <a:spcPts val="0"/>
                        </a:spcAft>
                      </a:pPr>
                      <a:r>
                        <a:rPr lang="en-US" sz="1800" b="1" kern="100">
                          <a:latin typeface="微软雅黑" panose="020B0503020204020204" pitchFamily="34" charset="-122"/>
                          <a:ea typeface="微软雅黑" panose="020B0503020204020204" pitchFamily="34" charset="-122"/>
                        </a:rPr>
                        <a:t>16+11+12+6+16+29+12+34=136</a:t>
                      </a:r>
                      <a:endParaRPr lang="en-US" sz="1800" b="1" kern="1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508000">
                <a:tc>
                  <a:txBody>
                    <a:bodyPr/>
                    <a:lstStyle/>
                    <a:p>
                      <a:pPr indent="0" algn="ctr">
                        <a:lnSpc>
                          <a:spcPts val="3000"/>
                        </a:lnSpc>
                        <a:spcAft>
                          <a:spcPts val="0"/>
                        </a:spcAft>
                      </a:pPr>
                      <a:r>
                        <a:rPr lang="en-US" sz="1800" b="1" kern="100">
                          <a:latin typeface="微软雅黑" panose="020B0503020204020204" pitchFamily="34" charset="-122"/>
                          <a:ea typeface="微软雅黑" panose="020B0503020204020204" pitchFamily="34" charset="-122"/>
                        </a:rPr>
                        <a:t>3</a:t>
                      </a:r>
                      <a:endParaRPr lang="en-US" sz="1800" b="1" kern="1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just">
                        <a:lnSpc>
                          <a:spcPts val="3000"/>
                        </a:lnSpc>
                        <a:spcAft>
                          <a:spcPts val="0"/>
                        </a:spcAft>
                      </a:pPr>
                      <a:r>
                        <a:rPr lang="en-US" sz="1800" b="1" kern="100">
                          <a:latin typeface="微软雅黑" panose="020B0503020204020204" pitchFamily="34" charset="-122"/>
                          <a:ea typeface="微软雅黑" panose="020B0503020204020204" pitchFamily="34" charset="-122"/>
                        </a:rPr>
                        <a:t>4+8+12+3+4+17+12+22=</a:t>
                      </a:r>
                      <a:r>
                        <a:rPr lang="en-US" sz="1800" b="1" kern="100">
                          <a:solidFill>
                            <a:srgbClr val="FF0000"/>
                          </a:solidFill>
                          <a:latin typeface="微软雅黑" panose="020B0503020204020204" pitchFamily="34" charset="-122"/>
                          <a:ea typeface="微软雅黑" panose="020B0503020204020204" pitchFamily="34" charset="-122"/>
                        </a:rPr>
                        <a:t>82</a:t>
                      </a:r>
                      <a:endParaRPr lang="zh-CN" sz="1800" b="1" kern="1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508000">
                <a:tc>
                  <a:txBody>
                    <a:bodyPr/>
                    <a:lstStyle/>
                    <a:p>
                      <a:pPr indent="0" algn="ctr">
                        <a:lnSpc>
                          <a:spcPts val="3000"/>
                        </a:lnSpc>
                        <a:spcAft>
                          <a:spcPts val="0"/>
                        </a:spcAft>
                      </a:pPr>
                      <a:r>
                        <a:rPr lang="en-US" sz="1800" b="1" kern="100">
                          <a:latin typeface="微软雅黑" panose="020B0503020204020204" pitchFamily="34" charset="-122"/>
                          <a:ea typeface="微软雅黑" panose="020B0503020204020204" pitchFamily="34" charset="-122"/>
                        </a:rPr>
                        <a:t>4</a:t>
                      </a:r>
                      <a:endParaRPr lang="en-US" sz="1800" b="1" kern="1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0" algn="just">
                        <a:lnSpc>
                          <a:spcPts val="3000"/>
                        </a:lnSpc>
                        <a:spcAft>
                          <a:spcPts val="0"/>
                        </a:spcAft>
                      </a:pPr>
                      <a:r>
                        <a:rPr lang="en-US" sz="1800" b="1" kern="100">
                          <a:latin typeface="微软雅黑" panose="020B0503020204020204" pitchFamily="34" charset="-122"/>
                          <a:ea typeface="微软雅黑" panose="020B0503020204020204" pitchFamily="34" charset="-122"/>
                        </a:rPr>
                        <a:t>18+5+34+22+7+20+6+3+0=115</a:t>
                      </a:r>
                      <a:endParaRPr lang="en-US" sz="1800" b="1" kern="1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sp>
        <p:nvSpPr>
          <p:cNvPr id="8" name="下弧形箭头 7"/>
          <p:cNvSpPr/>
          <p:nvPr/>
        </p:nvSpPr>
        <p:spPr>
          <a:xfrm>
            <a:off x="3632818" y="4147187"/>
            <a:ext cx="857256" cy="476253"/>
          </a:xfrm>
          <a:prstGeom prst="curvedUpArrow">
            <a:avLst/>
          </a:prstGeom>
          <a:ln>
            <a:tailEnd type="stealth" w="med" len="lg"/>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latin typeface="Consolas" panose="020B0609020204030204" pitchFamily="49" charset="0"/>
              <a:cs typeface="Consolas" panose="020B0609020204030204" pitchFamily="49" charset="0"/>
            </a:endParaRPr>
          </a:p>
        </p:txBody>
      </p:sp>
      <p:grpSp>
        <p:nvGrpSpPr>
          <p:cNvPr id="4" name="组合 10"/>
          <p:cNvGrpSpPr/>
          <p:nvPr/>
        </p:nvGrpSpPr>
        <p:grpSpPr>
          <a:xfrm>
            <a:off x="5133016" y="5517663"/>
            <a:ext cx="4643470" cy="975680"/>
            <a:chOff x="3428992" y="3714758"/>
            <a:chExt cx="4643470" cy="731760"/>
          </a:xfrm>
        </p:grpSpPr>
        <p:sp>
          <p:nvSpPr>
            <p:cNvPr id="9" name="TextBox 8"/>
            <p:cNvSpPr txBox="1"/>
            <p:nvPr/>
          </p:nvSpPr>
          <p:spPr>
            <a:xfrm>
              <a:off x="3428992" y="4089807"/>
              <a:ext cx="4643470" cy="356711"/>
            </a:xfrm>
            <a:prstGeom prst="rect">
              <a:avLst/>
            </a:prstGeom>
            <a:noFill/>
          </p:spPr>
          <p:txBody>
            <a:bodyPr wrap="square" rtlCol="0">
              <a:spAutoFit/>
            </a:bodyPr>
            <a:lstStyle/>
            <a:p>
              <a:pPr algn="l">
                <a:lnSpc>
                  <a:spcPts val="3000"/>
                </a:lnSpc>
                <a:spcBef>
                  <a:spcPts val="0"/>
                </a:spcBef>
              </a:pPr>
              <a:r>
                <a:rPr lang="zh-CN" altLang="en-US"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把医院建在村庄</a:t>
              </a:r>
              <a:r>
                <a:rPr lang="en-US"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时总体交通代价最少。</a:t>
              </a:r>
              <a:endParaRPr lang="zh-CN" altLang="en-US"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下箭头 9"/>
            <p:cNvSpPr/>
            <p:nvPr/>
          </p:nvSpPr>
          <p:spPr>
            <a:xfrm>
              <a:off x="5643570" y="3714758"/>
              <a:ext cx="214314" cy="357190"/>
            </a:xfrm>
            <a:prstGeom prst="downArrow">
              <a:avLst/>
            </a:prstGeom>
            <a:ln>
              <a:tailEnd type="stealth" w="med"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pic>
        <p:nvPicPr>
          <p:cNvPr id="2" name="Picture 2"/>
          <p:cNvPicPr>
            <a:picLocks noChangeAspect="1" noChangeArrowheads="1"/>
          </p:cNvPicPr>
          <p:nvPr/>
        </p:nvPicPr>
        <p:blipFill>
          <a:blip r:embed="rId1" cstate="print"/>
          <a:srcRect/>
          <a:stretch>
            <a:fillRect/>
          </a:stretch>
        </p:blipFill>
        <p:spPr bwMode="auto">
          <a:xfrm>
            <a:off x="1989744" y="2385049"/>
            <a:ext cx="2219325" cy="1552575"/>
          </a:xfrm>
          <a:prstGeom prst="rect">
            <a:avLst/>
          </a:prstGeom>
          <a:noFill/>
          <a:ln w="9525">
            <a:noFill/>
            <a:miter lim="800000"/>
            <a:headEnd/>
            <a:tailEnd/>
          </a:ln>
        </p:spPr>
      </p:pic>
      <p:pic>
        <p:nvPicPr>
          <p:cNvPr id="5" name="图片 4" descr="exclamation-mark-5848806_1920"/>
          <p:cNvPicPr>
            <a:picLocks noChangeAspect="1"/>
          </p:cNvPicPr>
          <p:nvPr/>
        </p:nvPicPr>
        <p:blipFill>
          <a:blip r:embed="rId2"/>
          <a:stretch>
            <a:fillRect/>
          </a:stretch>
        </p:blipFill>
        <p:spPr>
          <a:xfrm>
            <a:off x="-744855" y="3140710"/>
            <a:ext cx="3790315" cy="3790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business-card-1015416_1920"/>
          <p:cNvPicPr>
            <a:picLocks noChangeAspect="1"/>
          </p:cNvPicPr>
          <p:nvPr/>
        </p:nvPicPr>
        <p:blipFill>
          <a:blip r:embed="rId1"/>
          <a:stretch>
            <a:fillRect/>
          </a:stretch>
        </p:blipFill>
        <p:spPr>
          <a:xfrm>
            <a:off x="983615" y="-1611630"/>
            <a:ext cx="10208260" cy="10208260"/>
          </a:xfrm>
          <a:prstGeom prst="rect">
            <a:avLst/>
          </a:prstGeom>
        </p:spPr>
      </p:pic>
      <p:grpSp>
        <p:nvGrpSpPr>
          <p:cNvPr id="2" name="组合 7"/>
          <p:cNvGrpSpPr/>
          <p:nvPr/>
        </p:nvGrpSpPr>
        <p:grpSpPr>
          <a:xfrm>
            <a:off x="3007331" y="2405358"/>
            <a:ext cx="857256" cy="852413"/>
            <a:chOff x="785786" y="1503812"/>
            <a:chExt cx="857256" cy="639310"/>
          </a:xfrm>
        </p:grpSpPr>
        <p:sp>
          <p:nvSpPr>
            <p:cNvPr id="9" name="Oval 8"/>
            <p:cNvSpPr>
              <a:spLocks noChangeAspect="1" noChangeArrowheads="1"/>
            </p:cNvSpPr>
            <p:nvPr/>
          </p:nvSpPr>
          <p:spPr bwMode="auto">
            <a:xfrm>
              <a:off x="785786" y="1503812"/>
              <a:ext cx="857256" cy="639310"/>
            </a:xfrm>
            <a:prstGeom prst="ellipse">
              <a:avLst/>
            </a:prstGeom>
            <a:gradFill rotWithShape="0">
              <a:gsLst>
                <a:gs pos="0">
                  <a:srgbClr val="00CCFF"/>
                </a:gs>
                <a:gs pos="100000">
                  <a:srgbClr val="00CCFF">
                    <a:gamma/>
                    <a:shade val="46275"/>
                    <a:invGamma/>
                  </a:srgbClr>
                </a:gs>
              </a:gsLst>
              <a:lin ang="2700000" scaled="1"/>
            </a:gradFill>
            <a:ln w="3175">
              <a:noFill/>
              <a:round/>
            </a:ln>
            <a:effectLst>
              <a:outerShdw dist="89803" dir="2700000" algn="ctr" rotWithShape="0">
                <a:srgbClr val="020202">
                  <a:alpha val="50000"/>
                </a:srgbClr>
              </a:outerShdw>
            </a:effectLst>
          </p:spPr>
          <p:txBody>
            <a:bodyPr wrap="none" lIns="98956" tIns="49478" rIns="98956" bIns="49478" anchor="ctr"/>
            <a:lstStyle/>
            <a:p>
              <a:pPr>
                <a:defRPr/>
              </a:pPr>
              <a:endParaRPr lang="zh-CN" altLang="en-US">
                <a:latin typeface="Consolas" panose="020B0609020204030204" pitchFamily="49" charset="0"/>
                <a:cs typeface="Consolas" panose="020B0609020204030204" pitchFamily="49" charset="0"/>
              </a:endParaRPr>
            </a:p>
          </p:txBody>
        </p:sp>
        <p:sp>
          <p:nvSpPr>
            <p:cNvPr id="10" name="Oval 9"/>
            <p:cNvSpPr>
              <a:spLocks noChangeAspect="1" noChangeArrowheads="1"/>
            </p:cNvSpPr>
            <p:nvPr/>
          </p:nvSpPr>
          <p:spPr bwMode="auto">
            <a:xfrm>
              <a:off x="857224" y="1541720"/>
              <a:ext cx="755594" cy="563494"/>
            </a:xfrm>
            <a:prstGeom prst="ellipse">
              <a:avLst/>
            </a:prstGeom>
            <a:gradFill rotWithShape="0">
              <a:gsLst>
                <a:gs pos="0">
                  <a:srgbClr val="00CCFF">
                    <a:gamma/>
                    <a:shade val="46275"/>
                    <a:invGamma/>
                  </a:srgbClr>
                </a:gs>
                <a:gs pos="100000">
                  <a:srgbClr val="00CCFF"/>
                </a:gs>
              </a:gsLst>
              <a:lin ang="2700000" scaled="1"/>
            </a:gradFill>
            <a:ln w="3175">
              <a:noFill/>
              <a:round/>
            </a:ln>
            <a:effectLst/>
          </p:spPr>
          <p:txBody>
            <a:bodyPr wrap="none" lIns="91435" tIns="45718" rIns="91435" bIns="45718" anchor="ctr"/>
            <a:lstStyle/>
            <a:p>
              <a:pPr algn="ctr">
                <a:defRPr/>
              </a:pPr>
              <a:r>
                <a:rPr lang="en-AU" sz="280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6</a:t>
              </a:r>
              <a:endParaRPr lang="en-AU" sz="2800" dirty="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1" name="TextBox 10"/>
          <p:cNvSpPr txBox="1"/>
          <p:nvPr/>
        </p:nvSpPr>
        <p:spPr>
          <a:xfrm>
            <a:off x="3936025" y="2637097"/>
            <a:ext cx="2786082" cy="497205"/>
          </a:xfrm>
          <a:prstGeom prst="rect">
            <a:avLst/>
          </a:prstGeom>
          <a:noFill/>
        </p:spPr>
        <p:txBody>
          <a:bodyPr wrap="square" rtlCol="0">
            <a:spAutoFit/>
          </a:bodyPr>
          <a:lstStyle/>
          <a:p>
            <a:pPr algn="l"/>
            <a:r>
              <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  拓 扑 排 序</a:t>
            </a:r>
            <a:endPar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TextBox 11"/>
          <p:cNvSpPr txBox="1"/>
          <p:nvPr/>
        </p:nvSpPr>
        <p:spPr>
          <a:xfrm>
            <a:off x="3292766" y="4178000"/>
            <a:ext cx="2286016" cy="475615"/>
          </a:xfrm>
          <a:prstGeom prst="rect">
            <a:avLst/>
          </a:prstGeom>
          <a:noFill/>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找入度为</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的顶点</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TextBox 12"/>
          <p:cNvSpPr txBox="1"/>
          <p:nvPr/>
        </p:nvSpPr>
        <p:spPr>
          <a:xfrm>
            <a:off x="6293162" y="3987499"/>
            <a:ext cx="2714644" cy="860425"/>
          </a:xfrm>
          <a:prstGeom prst="rect">
            <a:avLst/>
          </a:prstGeom>
          <a:noFill/>
        </p:spPr>
        <p:txBody>
          <a:bodyPr wrap="square" rtlCol="0">
            <a:spAutoFit/>
          </a:bodyPr>
          <a:lstStyle/>
          <a:p>
            <a:pPr>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输出该顶点，删除从它出发的所有出边</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5" name="直接箭头连接符 14"/>
          <p:cNvCxnSpPr/>
          <p:nvPr/>
        </p:nvCxnSpPr>
        <p:spPr>
          <a:xfrm>
            <a:off x="5650220" y="4472405"/>
            <a:ext cx="500066" cy="211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任意多边形 15"/>
          <p:cNvSpPr/>
          <p:nvPr/>
        </p:nvSpPr>
        <p:spPr>
          <a:xfrm>
            <a:off x="4396073" y="3450578"/>
            <a:ext cx="4996425" cy="1165577"/>
          </a:xfrm>
          <a:custGeom>
            <a:avLst/>
            <a:gdLst>
              <a:gd name="connsiteX0" fmla="*/ 4343400 w 4853517"/>
              <a:gd name="connsiteY0" fmla="*/ 874183 h 874183"/>
              <a:gd name="connsiteX1" fmla="*/ 4826000 w 4853517"/>
              <a:gd name="connsiteY1" fmla="*/ 569383 h 874183"/>
              <a:gd name="connsiteX2" fmla="*/ 4178300 w 4853517"/>
              <a:gd name="connsiteY2" fmla="*/ 124883 h 874183"/>
              <a:gd name="connsiteX3" fmla="*/ 825500 w 4853517"/>
              <a:gd name="connsiteY3" fmla="*/ 48683 h 874183"/>
              <a:gd name="connsiteX4" fmla="*/ 165100 w 4853517"/>
              <a:gd name="connsiteY4" fmla="*/ 74083 h 874183"/>
              <a:gd name="connsiteX5" fmla="*/ 0 w 4853517"/>
              <a:gd name="connsiteY5" fmla="*/ 493183 h 874183"/>
              <a:gd name="connsiteX0-1" fmla="*/ 4343400 w 4853517"/>
              <a:gd name="connsiteY0-2" fmla="*/ 874183 h 874183"/>
              <a:gd name="connsiteX1-3" fmla="*/ 4826000 w 4853517"/>
              <a:gd name="connsiteY1-4" fmla="*/ 569383 h 874183"/>
              <a:gd name="connsiteX2-5" fmla="*/ 4178300 w 4853517"/>
              <a:gd name="connsiteY2-6" fmla="*/ 124883 h 874183"/>
              <a:gd name="connsiteX3-7" fmla="*/ 825500 w 4853517"/>
              <a:gd name="connsiteY3-8" fmla="*/ 48683 h 874183"/>
              <a:gd name="connsiteX4-9" fmla="*/ 165100 w 4853517"/>
              <a:gd name="connsiteY4-10" fmla="*/ 74083 h 874183"/>
              <a:gd name="connsiteX5-11" fmla="*/ 0 w 4853517"/>
              <a:gd name="connsiteY5-12" fmla="*/ 493183 h 874183"/>
              <a:gd name="connsiteX0-13" fmla="*/ 4343400 w 4853517"/>
              <a:gd name="connsiteY0-14" fmla="*/ 874183 h 874183"/>
              <a:gd name="connsiteX1-15" fmla="*/ 4826000 w 4853517"/>
              <a:gd name="connsiteY1-16" fmla="*/ 569383 h 874183"/>
              <a:gd name="connsiteX2-17" fmla="*/ 4178300 w 4853517"/>
              <a:gd name="connsiteY2-18" fmla="*/ 124883 h 874183"/>
              <a:gd name="connsiteX3-19" fmla="*/ 825500 w 4853517"/>
              <a:gd name="connsiteY3-20" fmla="*/ 48683 h 874183"/>
              <a:gd name="connsiteX4-21" fmla="*/ 165100 w 4853517"/>
              <a:gd name="connsiteY4-22" fmla="*/ 74083 h 874183"/>
              <a:gd name="connsiteX5-23" fmla="*/ 0 w 4853517"/>
              <a:gd name="connsiteY5-24" fmla="*/ 493183 h 874183"/>
              <a:gd name="connsiteX0-25" fmla="*/ 4486308 w 4996425"/>
              <a:gd name="connsiteY0-26" fmla="*/ 874183 h 874183"/>
              <a:gd name="connsiteX1-27" fmla="*/ 4968908 w 4996425"/>
              <a:gd name="connsiteY1-28" fmla="*/ 569383 h 874183"/>
              <a:gd name="connsiteX2-29" fmla="*/ 4321208 w 4996425"/>
              <a:gd name="connsiteY2-30" fmla="*/ 124883 h 874183"/>
              <a:gd name="connsiteX3-31" fmla="*/ 968408 w 4996425"/>
              <a:gd name="connsiteY3-32" fmla="*/ 48683 h 874183"/>
              <a:gd name="connsiteX4-33" fmla="*/ 308008 w 4996425"/>
              <a:gd name="connsiteY4-34" fmla="*/ 74083 h 874183"/>
              <a:gd name="connsiteX5-35" fmla="*/ 0 w 4996425"/>
              <a:gd name="connsiteY5-36" fmla="*/ 493183 h 8741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996425" h="874183">
                <a:moveTo>
                  <a:pt x="4486308" y="874183"/>
                </a:moveTo>
                <a:cubicBezTo>
                  <a:pt x="4741366" y="784224"/>
                  <a:pt x="4996425" y="694266"/>
                  <a:pt x="4968908" y="569383"/>
                </a:cubicBezTo>
                <a:cubicBezTo>
                  <a:pt x="4941391" y="444500"/>
                  <a:pt x="4987958" y="211666"/>
                  <a:pt x="4321208" y="124883"/>
                </a:cubicBezTo>
                <a:cubicBezTo>
                  <a:pt x="3654458" y="38100"/>
                  <a:pt x="1637275" y="57150"/>
                  <a:pt x="968408" y="48683"/>
                </a:cubicBezTo>
                <a:cubicBezTo>
                  <a:pt x="299541" y="40216"/>
                  <a:pt x="469409" y="0"/>
                  <a:pt x="308008" y="74083"/>
                </a:cubicBezTo>
                <a:cubicBezTo>
                  <a:pt x="146607" y="148166"/>
                  <a:pt x="13758" y="320674"/>
                  <a:pt x="0" y="493183"/>
                </a:cubicBezTo>
              </a:path>
            </a:pathLst>
          </a:custGeom>
          <a:ln>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nvGrpSpPr>
          <p:cNvPr id="3" name="组合 18"/>
          <p:cNvGrpSpPr/>
          <p:nvPr/>
        </p:nvGrpSpPr>
        <p:grpSpPr>
          <a:xfrm>
            <a:off x="3713774" y="4882221"/>
            <a:ext cx="5214974" cy="1697972"/>
            <a:chOff x="1214414" y="2857502"/>
            <a:chExt cx="5214974" cy="1273479"/>
          </a:xfrm>
        </p:grpSpPr>
        <p:sp>
          <p:nvSpPr>
            <p:cNvPr id="17" name="下箭头 16"/>
            <p:cNvSpPr/>
            <p:nvPr/>
          </p:nvSpPr>
          <p:spPr>
            <a:xfrm>
              <a:off x="3357554" y="2857502"/>
              <a:ext cx="214314" cy="428628"/>
            </a:xfrm>
            <a:prstGeom prst="downArrow">
              <a:avLst/>
            </a:prstGeom>
            <a:ln>
              <a:tailEnd type="stealth" w="med" len="lg"/>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2000">
                <a:latin typeface="Consolas" panose="020B0609020204030204" pitchFamily="49" charset="0"/>
                <a:cs typeface="Consolas" panose="020B0609020204030204" pitchFamily="49" charset="0"/>
              </a:endParaRPr>
            </a:p>
          </p:txBody>
        </p:sp>
        <p:sp>
          <p:nvSpPr>
            <p:cNvPr id="18" name="TextBox 17"/>
            <p:cNvSpPr txBox="1"/>
            <p:nvPr/>
          </p:nvSpPr>
          <p:spPr>
            <a:xfrm>
              <a:off x="1214414" y="3365647"/>
              <a:ext cx="5214974" cy="765334"/>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44000" rtlCol="0">
              <a:spAutoFit/>
            </a:bodyPr>
            <a:lstStyle/>
            <a:p>
              <a:pPr marL="457200" indent="-457200" algn="l">
                <a:lnSpc>
                  <a:spcPts val="3000"/>
                </a:lnSpc>
                <a:spcBef>
                  <a:spcPts val="0"/>
                </a:spcBef>
                <a:buBlip>
                  <a:blip r:embed="rId2"/>
                </a:buBlip>
              </a:pPr>
              <a:r>
                <a:rPr lang="zh-CN" altLang="en-US"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成功</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：产生所有顶点的拓扑序列</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2"/>
                </a:buBlip>
              </a:pPr>
              <a:r>
                <a:rPr lang="zh-CN" altLang="en-US"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不成功</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：不能产生所有顶点的拓扑序列</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Left)">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39987" y="1196955"/>
            <a:ext cx="7500990" cy="163004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若用邻接矩阵存储有向图，矩阵中主对角线以下的元素均为零，则关于该图拓扑序列的结论是（  ）。</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pt-BR"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存在，且唯一</a:t>
            </a:r>
            <a:r>
              <a:rPr lang="pt-BR"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B.</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存在、且不唯一</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pt-BR"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C.</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存在，可能不唯一</a:t>
            </a:r>
            <a:r>
              <a:rPr lang="pt-BR"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D.</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无法确定是否存在</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2354235" y="3340095"/>
            <a:ext cx="7715304" cy="475615"/>
          </a:xfrm>
          <a:prstGeom prst="rect">
            <a:avLst/>
          </a:prstGeom>
        </p:spPr>
        <p:style>
          <a:lnRef idx="1">
            <a:schemeClr val="accent5"/>
          </a:lnRef>
          <a:fillRef idx="1002">
            <a:schemeClr val="lt2"/>
          </a:fillRef>
          <a:effectRef idx="2">
            <a:schemeClr val="accent5"/>
          </a:effectRef>
          <a:fontRef idx="minor">
            <a:schemeClr val="lt1"/>
          </a:fontRef>
        </p:style>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有向图：顶点</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 </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&lt;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）可能有边，而顶点</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一定没有边</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TextBox 7"/>
          <p:cNvSpPr txBox="1"/>
          <p:nvPr/>
        </p:nvSpPr>
        <p:spPr>
          <a:xfrm>
            <a:off x="5283193" y="2339963"/>
            <a:ext cx="357190" cy="475615"/>
          </a:xfrm>
          <a:prstGeom prst="rect">
            <a:avLst/>
          </a:prstGeom>
          <a:noFill/>
        </p:spPr>
        <p:txBody>
          <a:bodyPr wrap="square" rtlCol="0">
            <a:spAutoFit/>
          </a:bodyPr>
          <a:lstStyle/>
          <a:p>
            <a:pPr algn="l">
              <a:lnSpc>
                <a:spcPts val="3000"/>
              </a:lnSpc>
              <a:spcBef>
                <a:spcPts val="0"/>
              </a:spcBef>
            </a:pPr>
            <a:r>
              <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zh-CN" altLang="en-US"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grpSp>
        <p:nvGrpSpPr>
          <p:cNvPr id="2" name="组合 11"/>
          <p:cNvGrpSpPr/>
          <p:nvPr/>
        </p:nvGrpSpPr>
        <p:grpSpPr>
          <a:xfrm>
            <a:off x="4354499" y="3955602"/>
            <a:ext cx="3214710" cy="1013252"/>
            <a:chOff x="2857488" y="2954340"/>
            <a:chExt cx="3214710" cy="759939"/>
          </a:xfrm>
        </p:grpSpPr>
        <p:sp>
          <p:nvSpPr>
            <p:cNvPr id="6" name="TextBox 5"/>
            <p:cNvSpPr txBox="1"/>
            <p:nvPr/>
          </p:nvSpPr>
          <p:spPr>
            <a:xfrm>
              <a:off x="2857488" y="3357568"/>
              <a:ext cx="3214710" cy="356711"/>
            </a:xfrm>
            <a:prstGeom prst="rect">
              <a:avLst/>
            </a:prstGeom>
          </p:spPr>
          <p:style>
            <a:lnRef idx="1">
              <a:schemeClr val="accent5"/>
            </a:lnRef>
            <a:fillRef idx="1002">
              <a:schemeClr val="lt2"/>
            </a:fillRef>
            <a:effectRef idx="2">
              <a:schemeClr val="accent5"/>
            </a:effectRef>
            <a:fontRef idx="minor">
              <a:schemeClr val="lt1"/>
            </a:fontRef>
          </p:style>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该有向图中一定没有回路</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下箭头 9"/>
            <p:cNvSpPr/>
            <p:nvPr/>
          </p:nvSpPr>
          <p:spPr>
            <a:xfrm>
              <a:off x="4143372" y="2954340"/>
              <a:ext cx="214314" cy="357190"/>
            </a:xfrm>
            <a:prstGeom prst="downArrow">
              <a:avLst/>
            </a:prstGeom>
            <a:ln>
              <a:tailEnd type="stealth" w="med" len="lg"/>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000">
                <a:latin typeface="Consolas" panose="020B0609020204030204" pitchFamily="49" charset="0"/>
                <a:ea typeface="仿宋" panose="02010609060101010101" pitchFamily="49" charset="-122"/>
                <a:cs typeface="Consolas" panose="020B0609020204030204" pitchFamily="49" charset="0"/>
              </a:endParaRPr>
            </a:p>
          </p:txBody>
        </p:sp>
      </p:grpSp>
      <p:grpSp>
        <p:nvGrpSpPr>
          <p:cNvPr id="5" name="组合 12"/>
          <p:cNvGrpSpPr/>
          <p:nvPr/>
        </p:nvGrpSpPr>
        <p:grpSpPr>
          <a:xfrm>
            <a:off x="3354367" y="5101980"/>
            <a:ext cx="5214974" cy="1009884"/>
            <a:chOff x="1857356" y="3814122"/>
            <a:chExt cx="5214974" cy="757413"/>
          </a:xfrm>
        </p:grpSpPr>
        <p:sp>
          <p:nvSpPr>
            <p:cNvPr id="7" name="TextBox 6"/>
            <p:cNvSpPr txBox="1"/>
            <p:nvPr/>
          </p:nvSpPr>
          <p:spPr>
            <a:xfrm>
              <a:off x="1857356" y="4214824"/>
              <a:ext cx="5214974" cy="356711"/>
            </a:xfrm>
            <a:prstGeom prst="rect">
              <a:avLst/>
            </a:prstGeom>
          </p:spPr>
          <p:style>
            <a:lnRef idx="1">
              <a:schemeClr val="accent5"/>
            </a:lnRef>
            <a:fillRef idx="1002">
              <a:schemeClr val="lt2"/>
            </a:fillRef>
            <a:effectRef idx="2">
              <a:schemeClr val="accent5"/>
            </a:effectRef>
            <a:fontRef idx="minor">
              <a:schemeClr val="lt1"/>
            </a:fontRef>
          </p:style>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可以产生拓扑序列，但拓扑序列不一定唯一</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下箭头 10"/>
            <p:cNvSpPr/>
            <p:nvPr/>
          </p:nvSpPr>
          <p:spPr>
            <a:xfrm>
              <a:off x="4166682" y="3814122"/>
              <a:ext cx="214314" cy="357190"/>
            </a:xfrm>
            <a:prstGeom prst="downArrow">
              <a:avLst/>
            </a:prstGeom>
            <a:ln>
              <a:tailEnd type="stealth" w="med" len="lg"/>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000">
                <a:latin typeface="Consolas" panose="020B0609020204030204" pitchFamily="49" charset="0"/>
                <a:ea typeface="仿宋" panose="02010609060101010101" pitchFamily="49" charset="-122"/>
                <a:cs typeface="Consolas" panose="020B0609020204030204" pitchFamily="49" charset="0"/>
              </a:endParaRPr>
            </a:p>
          </p:txBody>
        </p:sp>
      </p:grpSp>
      <p:grpSp>
        <p:nvGrpSpPr>
          <p:cNvPr id="9" name="组合 13"/>
          <p:cNvGrpSpPr/>
          <p:nvPr/>
        </p:nvGrpSpPr>
        <p:grpSpPr>
          <a:xfrm>
            <a:off x="2068483" y="839765"/>
            <a:ext cx="1000100" cy="785817"/>
            <a:chOff x="5703182" y="3835411"/>
            <a:chExt cx="1238250" cy="1236663"/>
          </a:xfrm>
        </p:grpSpPr>
        <p:grpSp>
          <p:nvGrpSpPr>
            <p:cNvPr id="12" name="Group 19"/>
            <p:cNvGrpSpPr/>
            <p:nvPr/>
          </p:nvGrpSpPr>
          <p:grpSpPr bwMode="auto">
            <a:xfrm>
              <a:off x="5703182" y="3835411"/>
              <a:ext cx="1238250" cy="1236663"/>
              <a:chOff x="810" y="845"/>
              <a:chExt cx="827" cy="826"/>
            </a:xfrm>
          </p:grpSpPr>
          <p:sp>
            <p:nvSpPr>
              <p:cNvPr id="19"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20"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sp>
            <p:nvSpPr>
              <p:cNvPr id="21"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endParaRPr lang="zh-CN" altLang="zh-CN">
                  <a:latin typeface="Calibri" panose="020F0502020204030204" pitchFamily="34" charset="0"/>
                  <a:cs typeface="Arial" panose="020B0604020202020204" pitchFamily="34" charset="0"/>
                </a:endParaRPr>
              </a:p>
            </p:txBody>
          </p:sp>
        </p:grpSp>
        <p:sp>
          <p:nvSpPr>
            <p:cNvPr id="18"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defPPr>
                <a:defRPr lang="zh-CN"/>
              </a:defPPr>
              <a:lvl1pPr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1pPr>
              <a:lvl2pPr marL="4572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2pPr>
              <a:lvl3pPr marL="9144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3pPr>
              <a:lvl4pPr marL="13716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4pPr>
              <a:lvl5pPr marL="1828800" algn="ctr" rtl="0" fontAlgn="base">
                <a:lnSpc>
                  <a:spcPct val="110000"/>
                </a:lnSpc>
                <a:spcBef>
                  <a:spcPct val="50000"/>
                </a:spcBef>
                <a:spcAft>
                  <a:spcPct val="0"/>
                </a:spcAft>
                <a:defRPr kumimoji="1" sz="2400" b="1" kern="1200">
                  <a:solidFill>
                    <a:srgbClr val="0033CC"/>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400" b="1" kern="1200">
                  <a:solidFill>
                    <a:srgbClr val="0033CC"/>
                  </a:solidFill>
                  <a:latin typeface="Times New Roman" panose="02020603050405020304" pitchFamily="18" charset="0"/>
                  <a:ea typeface="楷体_GB2312" panose="02010609030101010101" pitchFamily="49" charset="-122"/>
                  <a:cs typeface="+mn-cs"/>
                </a:defRPr>
              </a:lvl9p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3" name="文本框 12"/>
          <p:cNvSpPr txBox="1"/>
          <p:nvPr/>
        </p:nvSpPr>
        <p:spPr>
          <a:xfrm>
            <a:off x="6749733" y="1623695"/>
            <a:ext cx="353695" cy="429895"/>
          </a:xfrm>
          <a:prstGeom prst="rect">
            <a:avLst/>
          </a:prstGeom>
          <a:noFill/>
        </p:spPr>
        <p:txBody>
          <a:bodyPr wrap="none" rtlCol="0">
            <a:spAutoFit/>
          </a:bodyPr>
          <a:p>
            <a:r>
              <a:rPr lang="en-US" altLang="zh-CN" sz="2000">
                <a:solidFill>
                  <a:srgbClr val="FF0000"/>
                </a:solidFill>
                <a:latin typeface="微软雅黑" panose="020B0503020204020204" pitchFamily="34" charset="-122"/>
                <a:ea typeface="微软雅黑" panose="020B0503020204020204" pitchFamily="34" charset="-122"/>
              </a:rPr>
              <a:t>C</a:t>
            </a:r>
            <a:endParaRPr lang="en-US" altLang="zh-CN" sz="2000">
              <a:solidFill>
                <a:srgbClr val="FF0000"/>
              </a:solidFill>
              <a:latin typeface="微软雅黑" panose="020B0503020204020204" pitchFamily="34" charset="-122"/>
              <a:ea typeface="微软雅黑" panose="020B0503020204020204" pitchFamily="34" charset="-122"/>
            </a:endParaRPr>
          </a:p>
        </p:txBody>
      </p:sp>
      <p:pic>
        <p:nvPicPr>
          <p:cNvPr id="14" name="图片 13" descr="idea-1014016_1920"/>
          <p:cNvPicPr>
            <a:picLocks noChangeAspect="1"/>
          </p:cNvPicPr>
          <p:nvPr/>
        </p:nvPicPr>
        <p:blipFill>
          <a:blip r:embed="rId1"/>
          <a:stretch>
            <a:fillRect/>
          </a:stretch>
        </p:blipFill>
        <p:spPr>
          <a:xfrm>
            <a:off x="9336405" y="3527425"/>
            <a:ext cx="2921635" cy="2921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8" grpId="0"/>
      <p:bldP spid="13" grpId="0"/>
      <p:bldP spid="1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2567276" y="1772898"/>
            <a:ext cx="857256" cy="852413"/>
            <a:chOff x="785786" y="1503812"/>
            <a:chExt cx="857256" cy="639310"/>
          </a:xfrm>
        </p:grpSpPr>
        <p:sp>
          <p:nvSpPr>
            <p:cNvPr id="4" name="Oval 8"/>
            <p:cNvSpPr>
              <a:spLocks noChangeAspect="1" noChangeArrowheads="1"/>
            </p:cNvSpPr>
            <p:nvPr/>
          </p:nvSpPr>
          <p:spPr bwMode="auto">
            <a:xfrm>
              <a:off x="785786" y="1503812"/>
              <a:ext cx="857256" cy="639310"/>
            </a:xfrm>
            <a:prstGeom prst="ellipse">
              <a:avLst/>
            </a:prstGeom>
            <a:gradFill rotWithShape="0">
              <a:gsLst>
                <a:gs pos="0">
                  <a:srgbClr val="00CCFF"/>
                </a:gs>
                <a:gs pos="100000">
                  <a:srgbClr val="00CCFF">
                    <a:gamma/>
                    <a:shade val="46275"/>
                    <a:invGamma/>
                  </a:srgbClr>
                </a:gs>
              </a:gsLst>
              <a:lin ang="2700000" scaled="1"/>
            </a:gradFill>
            <a:ln w="3175">
              <a:noFill/>
              <a:round/>
            </a:ln>
            <a:effectLst>
              <a:outerShdw dist="89803" dir="2700000" algn="ctr" rotWithShape="0">
                <a:srgbClr val="020202">
                  <a:alpha val="50000"/>
                </a:srgbClr>
              </a:outerShdw>
            </a:effectLst>
          </p:spPr>
          <p:txBody>
            <a:bodyPr wrap="none" lIns="98956" tIns="49478" rIns="98956" bIns="49478" anchor="ctr"/>
            <a:lstStyle/>
            <a:p>
              <a:pPr>
                <a:defRPr/>
              </a:pPr>
              <a:endParaRPr lang="zh-CN" altLang="en-US"/>
            </a:p>
          </p:txBody>
        </p:sp>
        <p:sp>
          <p:nvSpPr>
            <p:cNvPr id="6" name="Oval 9"/>
            <p:cNvSpPr>
              <a:spLocks noChangeAspect="1" noChangeArrowheads="1"/>
            </p:cNvSpPr>
            <p:nvPr/>
          </p:nvSpPr>
          <p:spPr bwMode="auto">
            <a:xfrm>
              <a:off x="857224" y="1541720"/>
              <a:ext cx="755594" cy="563494"/>
            </a:xfrm>
            <a:prstGeom prst="ellipse">
              <a:avLst/>
            </a:prstGeom>
            <a:gradFill rotWithShape="0">
              <a:gsLst>
                <a:gs pos="0">
                  <a:srgbClr val="00CCFF">
                    <a:gamma/>
                    <a:shade val="46275"/>
                    <a:invGamma/>
                  </a:srgbClr>
                </a:gs>
                <a:gs pos="100000">
                  <a:srgbClr val="00CCFF"/>
                </a:gs>
              </a:gsLst>
              <a:lin ang="2700000" scaled="1"/>
            </a:gradFill>
            <a:ln w="3175">
              <a:noFill/>
              <a:round/>
            </a:ln>
            <a:effectLst/>
          </p:spPr>
          <p:txBody>
            <a:bodyPr wrap="none" lIns="91435" tIns="45718" rIns="91435" bIns="45718" anchor="ctr"/>
            <a:lstStyle/>
            <a:p>
              <a:pPr algn="ctr">
                <a:defRPr/>
              </a:pPr>
              <a:r>
                <a:rPr lang="en-AU" sz="280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7</a:t>
              </a:r>
              <a:endParaRPr lang="en-AU" sz="2800" dirty="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7" name="TextBox 6"/>
          <p:cNvSpPr txBox="1"/>
          <p:nvPr/>
        </p:nvSpPr>
        <p:spPr>
          <a:xfrm>
            <a:off x="3495970" y="1953990"/>
            <a:ext cx="2286016" cy="497205"/>
          </a:xfrm>
          <a:prstGeom prst="rect">
            <a:avLst/>
          </a:prstGeom>
          <a:noFill/>
        </p:spPr>
        <p:txBody>
          <a:bodyPr wrap="square" rtlCol="0">
            <a:spAutoFit/>
          </a:bodyPr>
          <a:lstStyle/>
          <a:p>
            <a:pPr algn="l"/>
            <a:r>
              <a:rPr lang="zh-CN" altLang="en-US" smtClean="0">
                <a:solidFill>
                  <a:srgbClr val="FF0000"/>
                </a:solidFill>
                <a:latin typeface="微软雅黑" panose="020B0503020204020204" pitchFamily="34" charset="-122"/>
                <a:ea typeface="微软雅黑" panose="020B0503020204020204" pitchFamily="34" charset="-122"/>
              </a:rPr>
              <a:t>  关 键 路 径</a:t>
            </a:r>
            <a:endParaRPr lang="zh-CN" altLang="en-US" smtClean="0">
              <a:solidFill>
                <a:srgbClr val="FF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4068109" y="2506967"/>
            <a:ext cx="5929354" cy="291338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72000" bIns="72000" rtlCol="0">
            <a:spAutoFit/>
          </a:bodyPr>
          <a:lstStyle/>
          <a:p>
            <a:pPr marL="457200" indent="-457200" algn="l">
              <a:lnSpc>
                <a:spcPts val="36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对事件（顶点）进行拓扑排序</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6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按</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拓扑序列</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求所有事件的最早开始时间</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6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按</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拓扑逆序列</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求所有事件的最迟开始时间</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6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求所有活动（边）的最早开始时间</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6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求所有活动的最迟开始时间</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6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关键活动：最早开始时间</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最迟开始时间</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9" name="Picture 1"/>
          <p:cNvPicPr>
            <a:picLocks noChangeAspect="1" noChangeArrowheads="1"/>
          </p:cNvPicPr>
          <p:nvPr/>
        </p:nvPicPr>
        <p:blipFill>
          <a:blip r:embed="rId2" cstate="print"/>
          <a:srcRect/>
          <a:stretch>
            <a:fillRect/>
          </a:stretch>
        </p:blipFill>
        <p:spPr bwMode="auto">
          <a:xfrm>
            <a:off x="2853664" y="2792719"/>
            <a:ext cx="1049401" cy="1428760"/>
          </a:xfrm>
          <a:prstGeom prst="rect">
            <a:avLst/>
          </a:prstGeom>
          <a:noFill/>
          <a:ln w="9525">
            <a:noFill/>
            <a:miter lim="800000"/>
            <a:headEnd/>
            <a:tailEnd/>
          </a:ln>
          <a:effectLst/>
        </p:spPr>
      </p:pic>
      <p:pic>
        <p:nvPicPr>
          <p:cNvPr id="3" name="图片 2" descr="business-card-1015416_1920"/>
          <p:cNvPicPr>
            <a:picLocks noChangeAspect="1"/>
          </p:cNvPicPr>
          <p:nvPr/>
        </p:nvPicPr>
        <p:blipFill>
          <a:blip r:embed="rId3"/>
          <a:stretch>
            <a:fillRect/>
          </a:stretch>
        </p:blipFill>
        <p:spPr>
          <a:xfrm>
            <a:off x="695325" y="-2619375"/>
            <a:ext cx="10547350" cy="10208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bldLvl="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29828" y="1053060"/>
            <a:ext cx="7429552" cy="126047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若无向图</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G(V</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中含</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7</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个顶点，则保证图</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在</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任何情况</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下都是连通的，则需要的边数最少是（</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 6	      B. 15	    C. 16	  D. 21</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2583790" y="2924803"/>
            <a:ext cx="7786742" cy="291338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72000" bIns="72000" rtlCol="0">
            <a:spAutoFit/>
          </a:bodyPr>
          <a:lstStyle/>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对于具有</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个顶点的无向图，当其中</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个顶点构成一个完全图时，再加上一条边（连接该完全图和另外一个顶点）必然构成一个连通图</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所以本题中，若</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6</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个顶点构成一个完全图，再加上一条边，这样的图无论如何都是一个连通图</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最少边数</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-2)/2+1=</a:t>
            </a:r>
            <a:r>
              <a:rPr lang="en-US"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16</a:t>
            </a:r>
            <a:endParaRPr lang="zh-CN" altLang="en-US"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7" name="组合 7"/>
          <p:cNvGrpSpPr/>
          <p:nvPr/>
        </p:nvGrpSpPr>
        <p:grpSpPr>
          <a:xfrm>
            <a:off x="1703039" y="1124565"/>
            <a:ext cx="1000100" cy="785817"/>
            <a:chOff x="5703182" y="3835411"/>
            <a:chExt cx="1238250" cy="1236663"/>
          </a:xfrm>
        </p:grpSpPr>
        <p:grpSp>
          <p:nvGrpSpPr>
            <p:cNvPr id="9" name="Group 19"/>
            <p:cNvGrpSpPr/>
            <p:nvPr/>
          </p:nvGrpSpPr>
          <p:grpSpPr bwMode="auto">
            <a:xfrm>
              <a:off x="5703182" y="3835411"/>
              <a:ext cx="1238250" cy="1236663"/>
              <a:chOff x="810" y="845"/>
              <a:chExt cx="827" cy="826"/>
            </a:xfrm>
          </p:grpSpPr>
          <p:sp>
            <p:nvSpPr>
              <p:cNvPr id="11"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12"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13"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grpSp>
        <p:sp>
          <p:nvSpPr>
            <p:cNvPr id="10"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4" name="组合 13"/>
          <p:cNvGrpSpPr/>
          <p:nvPr/>
        </p:nvGrpSpPr>
        <p:grpSpPr>
          <a:xfrm>
            <a:off x="1801787" y="3500438"/>
            <a:ext cx="722313" cy="582613"/>
            <a:chOff x="1774825" y="5489593"/>
            <a:chExt cx="722313" cy="582613"/>
          </a:xfrm>
        </p:grpSpPr>
        <p:sp>
          <p:nvSpPr>
            <p:cNvPr id="16" name="Text Box 13"/>
            <p:cNvSpPr>
              <a:spLocks noChangeArrowheads="1"/>
            </p:cNvSpPr>
            <p:nvPr/>
          </p:nvSpPr>
          <p:spPr bwMode="auto">
            <a:xfrm>
              <a:off x="2124075" y="5489593"/>
              <a:ext cx="373063" cy="461963"/>
            </a:xfrm>
            <a:prstGeom prst="rect">
              <a:avLst/>
            </a:prstGeom>
            <a:noFill/>
            <a:ln w="9525" cap="flat" algn="ctr">
              <a:noFill/>
              <a:prstDash val="solid"/>
              <a:round/>
              <a:headEnd type="none" w="med" len="med"/>
              <a:tailEnd type="none" w="med" len="med"/>
            </a:ln>
            <a:effectLst/>
          </p:spPr>
          <p:txBody>
            <a:bodyPr wrap="none"/>
            <a:lstStyle/>
            <a:p>
              <a:pPr algn="ctr" eaLnBrk="0" hangingPunct="0"/>
              <a:r>
                <a:rPr lang="ru-RU" altLang="zh-CN" sz="2400" b="1">
                  <a:solidFill>
                    <a:srgbClr val="FFFFFF"/>
                  </a:solidFill>
                  <a:latin typeface="微软雅黑" panose="020B0503020204020204" pitchFamily="34" charset="-122"/>
                  <a:ea typeface="微软雅黑" panose="020B0503020204020204" pitchFamily="34" charset="-122"/>
                </a:rPr>
                <a:t>1</a:t>
              </a:r>
              <a:endParaRPr lang="ru-RU" altLang="zh-CN" sz="2400" b="1">
                <a:solidFill>
                  <a:srgbClr val="FFFFFF"/>
                </a:solidFill>
                <a:latin typeface="微软雅黑" panose="020B0503020204020204" pitchFamily="34" charset="-122"/>
                <a:ea typeface="微软雅黑" panose="020B0503020204020204" pitchFamily="34" charset="-122"/>
              </a:endParaRPr>
            </a:p>
          </p:txBody>
        </p:sp>
        <p:grpSp>
          <p:nvGrpSpPr>
            <p:cNvPr id="17" name="Group 8"/>
            <p:cNvGrpSpPr/>
            <p:nvPr/>
          </p:nvGrpSpPr>
          <p:grpSpPr bwMode="auto">
            <a:xfrm>
              <a:off x="1774825" y="5518173"/>
              <a:ext cx="544513" cy="554040"/>
              <a:chOff x="1019" y="1020"/>
              <a:chExt cx="399" cy="406"/>
            </a:xfrm>
          </p:grpSpPr>
          <p:pic>
            <p:nvPicPr>
              <p:cNvPr id="18" name="Picture 49" descr="阴影5"/>
              <p:cNvPicPr preferRelativeResize="0">
                <a:picLocks noChangeArrowheads="1"/>
              </p:cNvPicPr>
              <p:nvPr/>
            </p:nvPicPr>
            <p:blipFill>
              <a:blip r:embed="rId2" cstate="print"/>
              <a:srcRect/>
              <a:stretch>
                <a:fillRect/>
              </a:stretch>
            </p:blipFill>
            <p:spPr bwMode="auto">
              <a:xfrm>
                <a:off x="1039" y="1380"/>
                <a:ext cx="363" cy="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AutoShape 8"/>
              <p:cNvSpPr>
                <a:spLocks noChangeArrowheads="1"/>
              </p:cNvSpPr>
              <p:nvPr/>
            </p:nvSpPr>
            <p:spPr bwMode="auto">
              <a:xfrm>
                <a:off x="1019" y="1020"/>
                <a:ext cx="399" cy="370"/>
              </a:xfrm>
              <a:prstGeom prst="roundRect">
                <a:avLst>
                  <a:gd name="adj" fmla="val 8380"/>
                </a:avLst>
              </a:prstGeom>
              <a:gradFill rotWithShape="1">
                <a:gsLst>
                  <a:gs pos="0">
                    <a:srgbClr val="8F0000"/>
                  </a:gs>
                  <a:gs pos="50000">
                    <a:srgbClr val="CF0001"/>
                  </a:gs>
                  <a:gs pos="100000">
                    <a:srgbClr val="F60004"/>
                  </a:gs>
                </a:gsLst>
                <a:lin ang="2700000"/>
              </a:gradFill>
              <a:ln w="9525" cap="flat"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wrap="none" anchor="ctr"/>
              <a:lstStyle/>
              <a:p>
                <a:pPr marL="342900" indent="-342900" algn="ctr">
                  <a:buFont typeface="Wingdings" panose="05000000000000000000" pitchFamily="2" charset="2"/>
                  <a:buNone/>
                </a:pPr>
                <a:r>
                  <a:rPr lang="zh-CN" altLang="en-US" sz="2200" b="1" smtClean="0">
                    <a:solidFill>
                      <a:schemeClr val="bg1"/>
                    </a:solidFill>
                    <a:latin typeface="微软雅黑" panose="020B0503020204020204" pitchFamily="34" charset="-122"/>
                    <a:ea typeface="微软雅黑" panose="020B0503020204020204" pitchFamily="34" charset="-122"/>
                  </a:rPr>
                  <a:t>解</a:t>
                </a:r>
                <a:endParaRPr lang="zh-CN" altLang="en-US" sz="2200" b="1" smtClean="0">
                  <a:solidFill>
                    <a:schemeClr val="bg1"/>
                  </a:solidFill>
                  <a:latin typeface="微软雅黑" panose="020B0503020204020204" pitchFamily="34" charset="-122"/>
                  <a:ea typeface="微软雅黑" panose="020B0503020204020204" pitchFamily="34" charset="-122"/>
                </a:endParaRPr>
              </a:p>
            </p:txBody>
          </p:sp>
        </p:grpSp>
      </p:grpSp>
      <p:sp>
        <p:nvSpPr>
          <p:cNvPr id="2" name="文本框 1"/>
          <p:cNvSpPr txBox="1"/>
          <p:nvPr/>
        </p:nvSpPr>
        <p:spPr>
          <a:xfrm>
            <a:off x="6456045" y="1381760"/>
            <a:ext cx="299720" cy="429895"/>
          </a:xfrm>
          <a:prstGeom prst="rect">
            <a:avLst/>
          </a:prstGeom>
          <a:noFill/>
        </p:spPr>
        <p:txBody>
          <a:bodyPr wrap="square" rtlCol="0">
            <a:spAutoFit/>
          </a:bodyPr>
          <a:p>
            <a:r>
              <a:rPr lang="en-US" altLang="zh-CN" sz="2000">
                <a:solidFill>
                  <a:srgbClr val="FF0000"/>
                </a:solidFill>
                <a:latin typeface="微软雅黑" panose="020B0503020204020204" pitchFamily="34" charset="-122"/>
                <a:ea typeface="微软雅黑" panose="020B0503020204020204" pitchFamily="34" charset="-122"/>
              </a:rPr>
              <a:t>C</a:t>
            </a:r>
            <a:endParaRPr lang="en-US" altLang="zh-CN" sz="2000">
              <a:solidFill>
                <a:srgbClr val="FF0000"/>
              </a:solidFill>
              <a:latin typeface="微软雅黑" panose="020B0503020204020204" pitchFamily="34" charset="-122"/>
              <a:ea typeface="微软雅黑" panose="020B0503020204020204" pitchFamily="34" charset="-122"/>
            </a:endParaRPr>
          </a:p>
        </p:txBody>
      </p:sp>
      <p:pic>
        <p:nvPicPr>
          <p:cNvPr id="6" name="图片 5" descr="looking-for-g9e4782f49_1920"/>
          <p:cNvPicPr>
            <a:picLocks noChangeAspect="1"/>
          </p:cNvPicPr>
          <p:nvPr/>
        </p:nvPicPr>
        <p:blipFill>
          <a:blip r:embed="rId3"/>
          <a:stretch>
            <a:fillRect/>
          </a:stretch>
        </p:blipFill>
        <p:spPr>
          <a:xfrm>
            <a:off x="10128250" y="764540"/>
            <a:ext cx="2306955" cy="2306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3" grpId="1" animBg="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20342" y="1197271"/>
            <a:ext cx="7286676" cy="201485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下列关于无向连通图特征的叙述中，正确的是（  ）。</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I. </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所有顶点的度之和为偶数</a:t>
            </a:r>
            <a:endPar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II. </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边数大于顶点个数减</a:t>
            </a:r>
            <a:r>
              <a:rPr 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III. </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至少有一个顶点的度为</a:t>
            </a:r>
            <a:r>
              <a:rPr 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只有</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	B.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只有</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II	C. I</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和</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mn-ea"/>
              </a:rPr>
              <a:t>II</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D. I</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和</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III</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4"/>
          <p:cNvSpPr txBox="1"/>
          <p:nvPr/>
        </p:nvSpPr>
        <p:spPr>
          <a:xfrm>
            <a:off x="2706028" y="3911915"/>
            <a:ext cx="6715172" cy="199009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72000" bIns="72000" rtlCol="0">
            <a:spAutoFit/>
          </a:bodyPr>
          <a:lstStyle/>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所有顶点的度之和 </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2</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，为偶数   </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正确。</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无向连通图中，</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en-US" altLang="zh-CN"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 </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II</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错误。</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无向连通图中，可能存在度为</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1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的顶点</a:t>
            </a:r>
            <a:r>
              <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III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错误。</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spcBef>
                <a:spcPts val="0"/>
              </a:spcBef>
            </a:pPr>
            <a:r>
              <a:rPr lang="en-US" altLang="zh-CN"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7" name="组合 7"/>
          <p:cNvGrpSpPr/>
          <p:nvPr/>
        </p:nvGrpSpPr>
        <p:grpSpPr>
          <a:xfrm>
            <a:off x="1777334" y="1268709"/>
            <a:ext cx="1000100" cy="785817"/>
            <a:chOff x="5703182" y="3835411"/>
            <a:chExt cx="1238250" cy="1236663"/>
          </a:xfrm>
        </p:grpSpPr>
        <p:grpSp>
          <p:nvGrpSpPr>
            <p:cNvPr id="9" name="Group 19"/>
            <p:cNvGrpSpPr/>
            <p:nvPr/>
          </p:nvGrpSpPr>
          <p:grpSpPr bwMode="auto">
            <a:xfrm>
              <a:off x="5703182" y="3835411"/>
              <a:ext cx="1238250" cy="1236663"/>
              <a:chOff x="810" y="845"/>
              <a:chExt cx="827" cy="826"/>
            </a:xfrm>
          </p:grpSpPr>
          <p:sp>
            <p:nvSpPr>
              <p:cNvPr id="11"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12"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13"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grpSp>
        <p:sp>
          <p:nvSpPr>
            <p:cNvPr id="10"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4" name="组合 13"/>
          <p:cNvGrpSpPr/>
          <p:nvPr/>
        </p:nvGrpSpPr>
        <p:grpSpPr>
          <a:xfrm>
            <a:off x="1991648" y="4257996"/>
            <a:ext cx="722313" cy="582613"/>
            <a:chOff x="1774825" y="5489593"/>
            <a:chExt cx="722313" cy="582613"/>
          </a:xfrm>
        </p:grpSpPr>
        <p:sp>
          <p:nvSpPr>
            <p:cNvPr id="16" name="Text Box 13"/>
            <p:cNvSpPr>
              <a:spLocks noChangeArrowheads="1"/>
            </p:cNvSpPr>
            <p:nvPr/>
          </p:nvSpPr>
          <p:spPr bwMode="auto">
            <a:xfrm>
              <a:off x="2124075" y="5489593"/>
              <a:ext cx="373063" cy="461963"/>
            </a:xfrm>
            <a:prstGeom prst="rect">
              <a:avLst/>
            </a:prstGeom>
            <a:noFill/>
            <a:ln w="9525" cap="flat" algn="ctr">
              <a:noFill/>
              <a:prstDash val="solid"/>
              <a:round/>
              <a:headEnd type="none" w="med" len="med"/>
              <a:tailEnd type="none" w="med" len="med"/>
            </a:ln>
            <a:effectLst/>
          </p:spPr>
          <p:txBody>
            <a:bodyPr wrap="none"/>
            <a:lstStyle/>
            <a:p>
              <a:pPr algn="ctr" eaLnBrk="0" hangingPunct="0"/>
              <a:r>
                <a:rPr lang="ru-RU" altLang="zh-CN" sz="2400" b="1">
                  <a:solidFill>
                    <a:srgbClr val="FFFFFF"/>
                  </a:solidFill>
                  <a:latin typeface="微软雅黑" panose="020B0503020204020204" pitchFamily="34" charset="-122"/>
                  <a:ea typeface="微软雅黑" panose="020B0503020204020204" pitchFamily="34" charset="-122"/>
                </a:rPr>
                <a:t>1</a:t>
              </a:r>
              <a:endParaRPr lang="ru-RU" altLang="zh-CN" sz="2400" b="1">
                <a:solidFill>
                  <a:srgbClr val="FFFFFF"/>
                </a:solidFill>
                <a:latin typeface="微软雅黑" panose="020B0503020204020204" pitchFamily="34" charset="-122"/>
                <a:ea typeface="微软雅黑" panose="020B0503020204020204" pitchFamily="34" charset="-122"/>
              </a:endParaRPr>
            </a:p>
          </p:txBody>
        </p:sp>
        <p:grpSp>
          <p:nvGrpSpPr>
            <p:cNvPr id="17" name="Group 8"/>
            <p:cNvGrpSpPr/>
            <p:nvPr/>
          </p:nvGrpSpPr>
          <p:grpSpPr bwMode="auto">
            <a:xfrm>
              <a:off x="1774825" y="5518173"/>
              <a:ext cx="544513" cy="554040"/>
              <a:chOff x="1019" y="1020"/>
              <a:chExt cx="399" cy="406"/>
            </a:xfrm>
          </p:grpSpPr>
          <p:pic>
            <p:nvPicPr>
              <p:cNvPr id="18" name="Picture 49" descr="阴影5"/>
              <p:cNvPicPr preferRelativeResize="0">
                <a:picLocks noChangeArrowheads="1"/>
              </p:cNvPicPr>
              <p:nvPr/>
            </p:nvPicPr>
            <p:blipFill>
              <a:blip r:embed="rId2" cstate="print"/>
              <a:srcRect/>
              <a:stretch>
                <a:fillRect/>
              </a:stretch>
            </p:blipFill>
            <p:spPr bwMode="auto">
              <a:xfrm>
                <a:off x="1039" y="1380"/>
                <a:ext cx="363" cy="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AutoShape 8"/>
              <p:cNvSpPr>
                <a:spLocks noChangeArrowheads="1"/>
              </p:cNvSpPr>
              <p:nvPr/>
            </p:nvSpPr>
            <p:spPr bwMode="auto">
              <a:xfrm>
                <a:off x="1019" y="1020"/>
                <a:ext cx="399" cy="370"/>
              </a:xfrm>
              <a:prstGeom prst="roundRect">
                <a:avLst>
                  <a:gd name="adj" fmla="val 8380"/>
                </a:avLst>
              </a:prstGeom>
              <a:gradFill rotWithShape="1">
                <a:gsLst>
                  <a:gs pos="0">
                    <a:srgbClr val="8F0000"/>
                  </a:gs>
                  <a:gs pos="50000">
                    <a:srgbClr val="CF0001"/>
                  </a:gs>
                  <a:gs pos="100000">
                    <a:srgbClr val="F60004"/>
                  </a:gs>
                </a:gsLst>
                <a:lin ang="2700000"/>
              </a:gradFill>
              <a:ln w="9525" cap="flat"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wrap="none" anchor="ctr"/>
              <a:lstStyle/>
              <a:p>
                <a:pPr marL="342900" indent="-342900" algn="ctr">
                  <a:buFont typeface="Wingdings" panose="05000000000000000000" pitchFamily="2" charset="2"/>
                  <a:buNone/>
                </a:pPr>
                <a:r>
                  <a:rPr lang="zh-CN" altLang="en-US" sz="2200" b="1" smtClean="0">
                    <a:solidFill>
                      <a:schemeClr val="bg1"/>
                    </a:solidFill>
                    <a:latin typeface="微软雅黑" panose="020B0503020204020204" pitchFamily="34" charset="-122"/>
                    <a:ea typeface="微软雅黑" panose="020B0503020204020204" pitchFamily="34" charset="-122"/>
                  </a:rPr>
                  <a:t>解</a:t>
                </a:r>
                <a:endParaRPr lang="zh-CN" altLang="en-US" sz="2200" b="1" smtClean="0">
                  <a:solidFill>
                    <a:schemeClr val="bg1"/>
                  </a:solidFill>
                  <a:latin typeface="微软雅黑" panose="020B0503020204020204" pitchFamily="34" charset="-122"/>
                  <a:ea typeface="微软雅黑" panose="020B0503020204020204" pitchFamily="34" charset="-122"/>
                </a:endParaRPr>
              </a:p>
            </p:txBody>
          </p:sp>
        </p:grpSp>
      </p:grpSp>
      <p:sp>
        <p:nvSpPr>
          <p:cNvPr id="6" name="文本框 5"/>
          <p:cNvSpPr txBox="1"/>
          <p:nvPr/>
        </p:nvSpPr>
        <p:spPr>
          <a:xfrm>
            <a:off x="8302943" y="1196975"/>
            <a:ext cx="374015" cy="429895"/>
          </a:xfrm>
          <a:prstGeom prst="rect">
            <a:avLst/>
          </a:prstGeom>
          <a:noFill/>
        </p:spPr>
        <p:txBody>
          <a:bodyPr wrap="none" rtlCol="0">
            <a:spAutoFit/>
          </a:bodyPr>
          <a:p>
            <a:pPr algn="ctr"/>
            <a:r>
              <a:rPr lang="en-US" altLang="zh-CN"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mn-ea"/>
              </a:rPr>
              <a:t>A</a:t>
            </a:r>
            <a:endParaRPr lang="en-US" altLang="zh-CN"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mn-ea"/>
            </a:endParaRPr>
          </a:p>
        </p:txBody>
      </p:sp>
      <p:pic>
        <p:nvPicPr>
          <p:cNvPr id="4" name="图片 3" descr="gear-3085396_1920"/>
          <p:cNvPicPr>
            <a:picLocks noChangeAspect="1"/>
          </p:cNvPicPr>
          <p:nvPr/>
        </p:nvPicPr>
        <p:blipFill>
          <a:blip r:embed="rId3"/>
          <a:stretch>
            <a:fillRect/>
          </a:stretch>
        </p:blipFill>
        <p:spPr>
          <a:xfrm>
            <a:off x="9696450" y="4305935"/>
            <a:ext cx="2552065" cy="2552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 grpId="0" bldLvl="0" animBg="1"/>
      <p:bldP spid="3" grpId="1" animBg="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98861" y="2060954"/>
            <a:ext cx="857256" cy="852413"/>
            <a:chOff x="785786" y="1503812"/>
            <a:chExt cx="857256" cy="639310"/>
          </a:xfrm>
        </p:grpSpPr>
        <p:sp>
          <p:nvSpPr>
            <p:cNvPr id="4" name="Oval 8"/>
            <p:cNvSpPr>
              <a:spLocks noChangeAspect="1" noChangeArrowheads="1"/>
            </p:cNvSpPr>
            <p:nvPr/>
          </p:nvSpPr>
          <p:spPr bwMode="auto">
            <a:xfrm>
              <a:off x="785786" y="1503812"/>
              <a:ext cx="857256" cy="639310"/>
            </a:xfrm>
            <a:prstGeom prst="ellipse">
              <a:avLst/>
            </a:prstGeom>
            <a:gradFill rotWithShape="0">
              <a:gsLst>
                <a:gs pos="0">
                  <a:srgbClr val="00CCFF"/>
                </a:gs>
                <a:gs pos="100000">
                  <a:srgbClr val="00CCFF">
                    <a:gamma/>
                    <a:shade val="46275"/>
                    <a:invGamma/>
                  </a:srgbClr>
                </a:gs>
              </a:gsLst>
              <a:lin ang="2700000" scaled="1"/>
            </a:gradFill>
            <a:ln w="3175">
              <a:noFill/>
              <a:round/>
            </a:ln>
            <a:effectLst>
              <a:outerShdw dist="89803" dir="2700000" algn="ctr" rotWithShape="0">
                <a:srgbClr val="020202">
                  <a:alpha val="50000"/>
                </a:srgbClr>
              </a:outerShdw>
            </a:effectLst>
          </p:spPr>
          <p:txBody>
            <a:bodyPr wrap="none" lIns="98956" tIns="49478" rIns="98956" bIns="49478" anchor="ctr"/>
            <a:lstStyle/>
            <a:p>
              <a:pPr>
                <a:defRPr/>
              </a:pPr>
              <a:endParaRPr lang="zh-CN" altLang="en-US"/>
            </a:p>
          </p:txBody>
        </p:sp>
        <p:sp>
          <p:nvSpPr>
            <p:cNvPr id="5" name="Oval 9"/>
            <p:cNvSpPr>
              <a:spLocks noChangeAspect="1" noChangeArrowheads="1"/>
            </p:cNvSpPr>
            <p:nvPr/>
          </p:nvSpPr>
          <p:spPr bwMode="auto">
            <a:xfrm>
              <a:off x="857224" y="1541720"/>
              <a:ext cx="755594" cy="563494"/>
            </a:xfrm>
            <a:prstGeom prst="ellipse">
              <a:avLst/>
            </a:prstGeom>
            <a:gradFill rotWithShape="0">
              <a:gsLst>
                <a:gs pos="0">
                  <a:srgbClr val="00CCFF">
                    <a:gamma/>
                    <a:shade val="46275"/>
                    <a:invGamma/>
                  </a:srgbClr>
                </a:gs>
                <a:gs pos="100000">
                  <a:srgbClr val="00CCFF"/>
                </a:gs>
              </a:gsLst>
              <a:lin ang="2700000" scaled="1"/>
            </a:gradFill>
            <a:ln w="3175">
              <a:noFill/>
              <a:round/>
            </a:ln>
            <a:effectLst/>
          </p:spPr>
          <p:txBody>
            <a:bodyPr wrap="none" lIns="91435" tIns="45718" rIns="91435" bIns="45718" anchor="ctr"/>
            <a:lstStyle/>
            <a:p>
              <a:pPr algn="ctr">
                <a:defRPr/>
              </a:pPr>
              <a:r>
                <a:rPr lang="en-AU" sz="280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2</a:t>
              </a:r>
              <a:endParaRPr lang="en-AU" sz="2800" dirty="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6" name="TextBox 5"/>
          <p:cNvSpPr txBox="1"/>
          <p:nvPr/>
        </p:nvSpPr>
        <p:spPr>
          <a:xfrm>
            <a:off x="4656117" y="2204983"/>
            <a:ext cx="2714644" cy="497205"/>
          </a:xfrm>
          <a:prstGeom prst="rect">
            <a:avLst/>
          </a:prstGeom>
          <a:noFill/>
        </p:spPr>
        <p:txBody>
          <a:bodyPr wrap="square" rtlCol="0">
            <a:spAutoFit/>
          </a:bodyPr>
          <a:lstStyle/>
          <a:p>
            <a:pPr algn="l"/>
            <a:r>
              <a:rPr lang="zh-CN" altLang="en-US" smtClean="0">
                <a:solidFill>
                  <a:srgbClr val="FF0000"/>
                </a:solidFill>
                <a:latin typeface="微软雅黑" panose="020B0503020204020204" pitchFamily="34" charset="-122"/>
                <a:ea typeface="微软雅黑" panose="020B0503020204020204" pitchFamily="34" charset="-122"/>
              </a:rPr>
              <a:t>  图的存储结构</a:t>
            </a:r>
            <a:endParaRPr lang="zh-CN" altLang="en-US" smtClean="0">
              <a:solidFill>
                <a:srgbClr val="FF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4727555" y="3199119"/>
            <a:ext cx="4000528"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图的两种主要存储方法</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endParaRPr>
          </a:p>
        </p:txBody>
      </p:sp>
      <p:sp>
        <p:nvSpPr>
          <p:cNvPr id="8" name="TextBox 7"/>
          <p:cNvSpPr txBox="1"/>
          <p:nvPr/>
        </p:nvSpPr>
        <p:spPr>
          <a:xfrm>
            <a:off x="5084745" y="4032562"/>
            <a:ext cx="2286016" cy="110299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72000" bIns="108000" rtlCol="0">
            <a:spAutoFit/>
          </a:bodyPr>
          <a:lstStyle/>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邻接矩阵</a:t>
            </a:r>
            <a:endParaRPr lang="en-US" altLang="zh-CN"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邻接表</a:t>
            </a:r>
            <a:endParaRPr lang="zh-CN" altLang="en-US" sz="200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descr="business-card-1015416_1920"/>
          <p:cNvPicPr>
            <a:picLocks noChangeAspect="1"/>
          </p:cNvPicPr>
          <p:nvPr/>
        </p:nvPicPr>
        <p:blipFill>
          <a:blip r:embed="rId2"/>
          <a:stretch>
            <a:fillRect/>
          </a:stretch>
        </p:blipFill>
        <p:spPr>
          <a:xfrm>
            <a:off x="1199515" y="-2115820"/>
            <a:ext cx="9446895" cy="9446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bldLvl="0" animBg="1"/>
      <p:bldP spid="8" grpId="1" animBg="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98316" y="1003279"/>
            <a:ext cx="4357718"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图两种存储方法的特点</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endParaRPr>
          </a:p>
        </p:txBody>
      </p:sp>
      <p:sp>
        <p:nvSpPr>
          <p:cNvPr id="4" name="TextBox 3"/>
          <p:cNvSpPr txBox="1"/>
          <p:nvPr/>
        </p:nvSpPr>
        <p:spPr>
          <a:xfrm>
            <a:off x="2855572" y="1844863"/>
            <a:ext cx="7572428" cy="201485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以下关于图的存储结构的叙述中正确的是</a:t>
            </a:r>
            <a:r>
              <a:rPr lang="en-US" sz="2000" u="sng"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一个图的邻接矩阵表示唯一，邻接表表示唯一</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B.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一个图的邻接矩阵表示唯一，邻接表表示可能不唯一</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C.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一个图的邻接矩阵表示可能不唯一，邻接表表示唯一</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D.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一个图的邻接矩阵表示可能不唯一，邻接表表示可能不唯一</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2927010" y="4146551"/>
            <a:ext cx="6643734" cy="163004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一个图的邻接矩阵表示唯一</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邻接表表示可能不唯一（一个顶点相邻的所有顶点构成一个单链表，其中相邻顶点的节点顺序可以任意）</a:t>
            </a:r>
            <a:endParaRPr lang="en-US" altLang="zh-CN"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altLang="zh-CN"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8" name="组合 7"/>
          <p:cNvGrpSpPr/>
          <p:nvPr/>
        </p:nvGrpSpPr>
        <p:grpSpPr>
          <a:xfrm>
            <a:off x="1712564" y="2074849"/>
            <a:ext cx="1000100" cy="785817"/>
            <a:chOff x="5703182" y="3835411"/>
            <a:chExt cx="1238250" cy="1236663"/>
          </a:xfrm>
        </p:grpSpPr>
        <p:grpSp>
          <p:nvGrpSpPr>
            <p:cNvPr id="10" name="Group 19"/>
            <p:cNvGrpSpPr/>
            <p:nvPr/>
          </p:nvGrpSpPr>
          <p:grpSpPr bwMode="auto">
            <a:xfrm>
              <a:off x="5703182" y="3835411"/>
              <a:ext cx="1238250" cy="1236663"/>
              <a:chOff x="810" y="845"/>
              <a:chExt cx="827" cy="826"/>
            </a:xfrm>
          </p:grpSpPr>
          <p:sp>
            <p:nvSpPr>
              <p:cNvPr id="12"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13"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14"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grpSp>
        <p:sp>
          <p:nvSpPr>
            <p:cNvPr id="11"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5" name="组合 14"/>
          <p:cNvGrpSpPr/>
          <p:nvPr/>
        </p:nvGrpSpPr>
        <p:grpSpPr>
          <a:xfrm>
            <a:off x="2141192" y="4778384"/>
            <a:ext cx="722313" cy="582613"/>
            <a:chOff x="1774825" y="5489593"/>
            <a:chExt cx="722313" cy="582613"/>
          </a:xfrm>
        </p:grpSpPr>
        <p:sp>
          <p:nvSpPr>
            <p:cNvPr id="17" name="Text Box 13"/>
            <p:cNvSpPr>
              <a:spLocks noChangeArrowheads="1"/>
            </p:cNvSpPr>
            <p:nvPr/>
          </p:nvSpPr>
          <p:spPr bwMode="auto">
            <a:xfrm>
              <a:off x="2124075" y="5489593"/>
              <a:ext cx="373063" cy="461963"/>
            </a:xfrm>
            <a:prstGeom prst="rect">
              <a:avLst/>
            </a:prstGeom>
            <a:noFill/>
            <a:ln w="9525" cap="flat" algn="ctr">
              <a:noFill/>
              <a:prstDash val="solid"/>
              <a:round/>
              <a:headEnd type="none" w="med" len="med"/>
              <a:tailEnd type="none" w="med" len="med"/>
            </a:ln>
            <a:effectLst/>
          </p:spPr>
          <p:txBody>
            <a:bodyPr wrap="none"/>
            <a:lstStyle/>
            <a:p>
              <a:pPr algn="ctr" eaLnBrk="0" hangingPunct="0"/>
              <a:r>
                <a:rPr lang="ru-RU" altLang="zh-CN" sz="2400" b="1">
                  <a:solidFill>
                    <a:srgbClr val="FFFFFF"/>
                  </a:solidFill>
                  <a:latin typeface="微软雅黑" panose="020B0503020204020204" pitchFamily="34" charset="-122"/>
                  <a:ea typeface="微软雅黑" panose="020B0503020204020204" pitchFamily="34" charset="-122"/>
                </a:rPr>
                <a:t>1</a:t>
              </a:r>
              <a:endParaRPr lang="ru-RU" altLang="zh-CN" sz="2400" b="1">
                <a:solidFill>
                  <a:srgbClr val="FFFFFF"/>
                </a:solidFill>
                <a:latin typeface="微软雅黑" panose="020B0503020204020204" pitchFamily="34" charset="-122"/>
                <a:ea typeface="微软雅黑" panose="020B0503020204020204" pitchFamily="34" charset="-122"/>
              </a:endParaRPr>
            </a:p>
          </p:txBody>
        </p:sp>
        <p:grpSp>
          <p:nvGrpSpPr>
            <p:cNvPr id="18" name="Group 8"/>
            <p:cNvGrpSpPr/>
            <p:nvPr/>
          </p:nvGrpSpPr>
          <p:grpSpPr bwMode="auto">
            <a:xfrm>
              <a:off x="1774825" y="5518173"/>
              <a:ext cx="544513" cy="554040"/>
              <a:chOff x="1019" y="1020"/>
              <a:chExt cx="399" cy="406"/>
            </a:xfrm>
          </p:grpSpPr>
          <p:pic>
            <p:nvPicPr>
              <p:cNvPr id="19" name="Picture 49" descr="阴影5"/>
              <p:cNvPicPr preferRelativeResize="0">
                <a:picLocks noChangeArrowheads="1"/>
              </p:cNvPicPr>
              <p:nvPr/>
            </p:nvPicPr>
            <p:blipFill>
              <a:blip r:embed="rId2" cstate="print"/>
              <a:srcRect/>
              <a:stretch>
                <a:fillRect/>
              </a:stretch>
            </p:blipFill>
            <p:spPr bwMode="auto">
              <a:xfrm>
                <a:off x="1039" y="1380"/>
                <a:ext cx="363" cy="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AutoShape 8"/>
              <p:cNvSpPr>
                <a:spLocks noChangeArrowheads="1"/>
              </p:cNvSpPr>
              <p:nvPr/>
            </p:nvSpPr>
            <p:spPr bwMode="auto">
              <a:xfrm>
                <a:off x="1019" y="1020"/>
                <a:ext cx="399" cy="370"/>
              </a:xfrm>
              <a:prstGeom prst="roundRect">
                <a:avLst>
                  <a:gd name="adj" fmla="val 8380"/>
                </a:avLst>
              </a:prstGeom>
              <a:gradFill rotWithShape="1">
                <a:gsLst>
                  <a:gs pos="0">
                    <a:srgbClr val="8F0000"/>
                  </a:gs>
                  <a:gs pos="50000">
                    <a:srgbClr val="CF0001"/>
                  </a:gs>
                  <a:gs pos="100000">
                    <a:srgbClr val="F60004"/>
                  </a:gs>
                </a:gsLst>
                <a:lin ang="2700000"/>
              </a:gradFill>
              <a:ln w="9525" cap="flat"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wrap="none" anchor="ctr"/>
              <a:lstStyle/>
              <a:p>
                <a:pPr marL="342900" indent="-342900" algn="ctr">
                  <a:buFont typeface="Wingdings" panose="05000000000000000000" pitchFamily="2" charset="2"/>
                  <a:buNone/>
                </a:pPr>
                <a:r>
                  <a:rPr lang="zh-CN" altLang="en-US" sz="2200" b="1" smtClean="0">
                    <a:solidFill>
                      <a:schemeClr val="bg1"/>
                    </a:solidFill>
                    <a:latin typeface="微软雅黑" panose="020B0503020204020204" pitchFamily="34" charset="-122"/>
                    <a:ea typeface="微软雅黑" panose="020B0503020204020204" pitchFamily="34" charset="-122"/>
                  </a:rPr>
                  <a:t>解</a:t>
                </a:r>
                <a:endParaRPr lang="zh-CN" altLang="en-US" sz="2200" b="1" smtClean="0">
                  <a:solidFill>
                    <a:schemeClr val="bg1"/>
                  </a:solidFill>
                  <a:latin typeface="微软雅黑" panose="020B0503020204020204" pitchFamily="34" charset="-122"/>
                  <a:ea typeface="微软雅黑" panose="020B0503020204020204" pitchFamily="34" charset="-122"/>
                </a:endParaRPr>
              </a:p>
            </p:txBody>
          </p:sp>
        </p:grpSp>
      </p:grpSp>
      <p:sp>
        <p:nvSpPr>
          <p:cNvPr id="2" name="文本框 1"/>
          <p:cNvSpPr txBox="1"/>
          <p:nvPr/>
        </p:nvSpPr>
        <p:spPr>
          <a:xfrm>
            <a:off x="7735253" y="1772920"/>
            <a:ext cx="356235" cy="429895"/>
          </a:xfrm>
          <a:prstGeom prst="rect">
            <a:avLst/>
          </a:prstGeom>
          <a:noFill/>
        </p:spPr>
        <p:txBody>
          <a:bodyPr wrap="none" rtlCol="0">
            <a:spAutoFit/>
          </a:bodyPr>
          <a:p>
            <a:pPr algn="ctr"/>
            <a:r>
              <a:rPr lang="en-US" altLang="zh-CN"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mn-ea"/>
              </a:rPr>
              <a:t>B</a:t>
            </a:r>
            <a:endParaRPr lang="en-US" altLang="zh-CN"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mn-ea"/>
            </a:endParaRPr>
          </a:p>
        </p:txBody>
      </p:sp>
      <p:pic>
        <p:nvPicPr>
          <p:cNvPr id="5" name="图片 4" descr="idea-1014016_1920"/>
          <p:cNvPicPr>
            <a:picLocks noChangeAspect="1"/>
          </p:cNvPicPr>
          <p:nvPr/>
        </p:nvPicPr>
        <p:blipFill>
          <a:blip r:embed="rId3"/>
          <a:stretch>
            <a:fillRect/>
          </a:stretch>
        </p:blipFill>
        <p:spPr>
          <a:xfrm>
            <a:off x="9624060" y="692785"/>
            <a:ext cx="2726055" cy="2726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3"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p:bldP spid="3" grpId="1"/>
      <p:bldP spid="4" grpId="0" bldLvl="0" animBg="1"/>
      <p:bldP spid="4" grpId="1" animBg="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35795" y="1701350"/>
            <a:ext cx="8286808" cy="2014855"/>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lnSpc>
                <a:spcPts val="3000"/>
              </a:lnSpc>
              <a:spcBef>
                <a:spcPts val="0"/>
              </a:spcBef>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以下关于图的存储结构的叙述中正确的是（  ）。</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邻接矩阵占用的存储空间大小只与图中顶点数有关，而与边数无关</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B.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邻接矩阵占用的存储空间大小只与图中边数有关，而与顶点数无关</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C.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邻接表占用的存储空间大小只与图中顶点数有关，而与边数无关</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0"/>
              </a:spcBef>
            </a:pP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D. </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邻接表占用的存储空间大小只与图中边数有关，而与顶点数无关</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3"/>
          <p:cNvSpPr txBox="1"/>
          <p:nvPr/>
        </p:nvSpPr>
        <p:spPr>
          <a:xfrm>
            <a:off x="2850175" y="4074476"/>
            <a:ext cx="7143800" cy="298577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457200" indent="-457200" algn="l">
              <a:lnSpc>
                <a:spcPct val="150000"/>
              </a:lnSpc>
              <a:spcBef>
                <a:spcPts val="0"/>
              </a:spcBef>
              <a:buBlip>
                <a:blip r:embed="rId1"/>
              </a:buBlip>
            </a:pPr>
            <a:r>
              <a:rPr lang="zh-CN" altLang="en-US"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无向图</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：用邻接矩阵存储时，</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占用的存储空间大小为</a:t>
            </a:r>
            <a:r>
              <a:rPr 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O(</a:t>
            </a:r>
            <a:r>
              <a:rPr lang="en-US" sz="2000" i="1"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30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2</a:t>
            </a:r>
            <a:r>
              <a:rPr 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；用邻接表存储时，占用的存储空间大小为</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O(</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+2</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spcBef>
                <a:spcPts val="0"/>
              </a:spcBef>
              <a:buBlip>
                <a:blip r:embed="rId1"/>
              </a:buBlip>
            </a:pPr>
            <a:r>
              <a:rPr lang="zh-CN" altLang="en-US" sz="2000" smtClean="0">
                <a:solidFill>
                  <a:srgbClr val="C00000"/>
                </a:solidFill>
                <a:latin typeface="微软雅黑" panose="020B0503020204020204" pitchFamily="34" charset="-122"/>
                <a:ea typeface="微软雅黑" panose="020B0503020204020204" pitchFamily="34" charset="-122"/>
                <a:cs typeface="Consolas" panose="020B0609020204030204" pitchFamily="49" charset="0"/>
              </a:rPr>
              <a:t>有向图</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：用邻接矩阵存储时，</a:t>
            </a:r>
            <a:r>
              <a:rPr lang="zh-CN" alt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占用的存储空间大小为</a:t>
            </a:r>
            <a:r>
              <a:rPr 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O(</a:t>
            </a:r>
            <a:r>
              <a:rPr lang="en-US" sz="2000" i="1"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baseline="30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2</a:t>
            </a:r>
            <a:r>
              <a:rPr lang="en-US" sz="2000" smtClean="0">
                <a:solidFill>
                  <a:srgbClr val="FF00FF"/>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；用邻接表存储时，占用的存储空间大小为</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O(</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n</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r>
              <a:rPr lang="en-US" sz="2000" i="1"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e</a:t>
            </a:r>
            <a:r>
              <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a:t>
            </a:r>
            <a:endParaRPr 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0" indent="0" algn="l">
              <a:lnSpc>
                <a:spcPct val="150000"/>
              </a:lnSpc>
              <a:spcBef>
                <a:spcPts val="0"/>
              </a:spcBef>
              <a:buNone/>
            </a:pPr>
            <a:endParaRPr lang="en-US"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8" name="组合 7"/>
          <p:cNvGrpSpPr/>
          <p:nvPr/>
        </p:nvGrpSpPr>
        <p:grpSpPr>
          <a:xfrm>
            <a:off x="2064389" y="931204"/>
            <a:ext cx="1000100" cy="785817"/>
            <a:chOff x="5703182" y="3835411"/>
            <a:chExt cx="1238250" cy="1236663"/>
          </a:xfrm>
        </p:grpSpPr>
        <p:grpSp>
          <p:nvGrpSpPr>
            <p:cNvPr id="10" name="Group 19"/>
            <p:cNvGrpSpPr/>
            <p:nvPr/>
          </p:nvGrpSpPr>
          <p:grpSpPr bwMode="auto">
            <a:xfrm>
              <a:off x="5703182" y="3835411"/>
              <a:ext cx="1238250" cy="1236663"/>
              <a:chOff x="810" y="845"/>
              <a:chExt cx="827" cy="826"/>
            </a:xfrm>
          </p:grpSpPr>
          <p:sp>
            <p:nvSpPr>
              <p:cNvPr id="12"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13"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sp>
            <p:nvSpPr>
              <p:cNvPr id="14"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p>
                <a:endParaRPr lang="zh-CN" altLang="zh-CN">
                  <a:latin typeface="Calibri" panose="020F0502020204030204" pitchFamily="34" charset="0"/>
                  <a:cs typeface="Arial" panose="020B0604020202020204" pitchFamily="34" charset="0"/>
                </a:endParaRPr>
              </a:p>
            </p:txBody>
          </p:sp>
        </p:grpSp>
        <p:sp>
          <p:nvSpPr>
            <p:cNvPr id="11" name="Text Box 23"/>
            <p:cNvSpPr txBox="1">
              <a:spLocks noChangeArrowheads="1"/>
            </p:cNvSpPr>
            <p:nvPr/>
          </p:nvSpPr>
          <p:spPr bwMode="gray">
            <a:xfrm>
              <a:off x="5767676" y="4154859"/>
              <a:ext cx="1082674" cy="676538"/>
            </a:xfrm>
            <a:prstGeom prst="rect">
              <a:avLst/>
            </a:prstGeom>
            <a:noFill/>
            <a:ln w="9525" algn="ctr">
              <a:noFill/>
              <a:miter lim="800000"/>
            </a:ln>
          </p:spPr>
          <p:txBody>
            <a:bodyPr>
              <a:spAutoFit/>
            </a:bodyPr>
            <a:lstStyle/>
            <a:p>
              <a:pPr algn="ctr">
                <a:spcBef>
                  <a:spcPct val="50000"/>
                </a:spcBef>
              </a:pPr>
              <a:r>
                <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5" name="组合 14"/>
          <p:cNvGrpSpPr/>
          <p:nvPr/>
        </p:nvGrpSpPr>
        <p:grpSpPr>
          <a:xfrm>
            <a:off x="2135795" y="4849185"/>
            <a:ext cx="722313" cy="582613"/>
            <a:chOff x="1774825" y="5489593"/>
            <a:chExt cx="722313" cy="582613"/>
          </a:xfrm>
        </p:grpSpPr>
        <p:sp>
          <p:nvSpPr>
            <p:cNvPr id="17" name="Text Box 13"/>
            <p:cNvSpPr>
              <a:spLocks noChangeArrowheads="1"/>
            </p:cNvSpPr>
            <p:nvPr/>
          </p:nvSpPr>
          <p:spPr bwMode="auto">
            <a:xfrm>
              <a:off x="2124075" y="5489593"/>
              <a:ext cx="373063" cy="461963"/>
            </a:xfrm>
            <a:prstGeom prst="rect">
              <a:avLst/>
            </a:prstGeom>
            <a:noFill/>
            <a:ln w="9525" cap="flat" algn="ctr">
              <a:noFill/>
              <a:prstDash val="solid"/>
              <a:round/>
              <a:headEnd type="none" w="med" len="med"/>
              <a:tailEnd type="none" w="med" len="med"/>
            </a:ln>
            <a:effectLst/>
          </p:spPr>
          <p:txBody>
            <a:bodyPr wrap="none"/>
            <a:lstStyle/>
            <a:p>
              <a:pPr algn="ctr" eaLnBrk="0" hangingPunct="0"/>
              <a:r>
                <a:rPr lang="ru-RU" altLang="zh-CN" sz="2400" b="1">
                  <a:solidFill>
                    <a:srgbClr val="FFFFFF"/>
                  </a:solidFill>
                  <a:latin typeface="微软雅黑" panose="020B0503020204020204" pitchFamily="34" charset="-122"/>
                  <a:ea typeface="微软雅黑" panose="020B0503020204020204" pitchFamily="34" charset="-122"/>
                </a:rPr>
                <a:t>1</a:t>
              </a:r>
              <a:endParaRPr lang="ru-RU" altLang="zh-CN" sz="2400" b="1">
                <a:solidFill>
                  <a:srgbClr val="FFFFFF"/>
                </a:solidFill>
                <a:latin typeface="微软雅黑" panose="020B0503020204020204" pitchFamily="34" charset="-122"/>
                <a:ea typeface="微软雅黑" panose="020B0503020204020204" pitchFamily="34" charset="-122"/>
              </a:endParaRPr>
            </a:p>
          </p:txBody>
        </p:sp>
        <p:grpSp>
          <p:nvGrpSpPr>
            <p:cNvPr id="18" name="Group 8"/>
            <p:cNvGrpSpPr/>
            <p:nvPr/>
          </p:nvGrpSpPr>
          <p:grpSpPr bwMode="auto">
            <a:xfrm>
              <a:off x="1774825" y="5518173"/>
              <a:ext cx="544513" cy="554040"/>
              <a:chOff x="1019" y="1020"/>
              <a:chExt cx="399" cy="406"/>
            </a:xfrm>
          </p:grpSpPr>
          <p:pic>
            <p:nvPicPr>
              <p:cNvPr id="19" name="Picture 49" descr="阴影5"/>
              <p:cNvPicPr preferRelativeResize="0">
                <a:picLocks noChangeArrowheads="1"/>
              </p:cNvPicPr>
              <p:nvPr/>
            </p:nvPicPr>
            <p:blipFill>
              <a:blip r:embed="rId2" cstate="print"/>
              <a:srcRect/>
              <a:stretch>
                <a:fillRect/>
              </a:stretch>
            </p:blipFill>
            <p:spPr bwMode="auto">
              <a:xfrm>
                <a:off x="1039" y="1380"/>
                <a:ext cx="363" cy="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AutoShape 8"/>
              <p:cNvSpPr>
                <a:spLocks noChangeArrowheads="1"/>
              </p:cNvSpPr>
              <p:nvPr/>
            </p:nvSpPr>
            <p:spPr bwMode="auto">
              <a:xfrm>
                <a:off x="1019" y="1020"/>
                <a:ext cx="399" cy="370"/>
              </a:xfrm>
              <a:prstGeom prst="roundRect">
                <a:avLst>
                  <a:gd name="adj" fmla="val 8380"/>
                </a:avLst>
              </a:prstGeom>
              <a:gradFill rotWithShape="1">
                <a:gsLst>
                  <a:gs pos="0">
                    <a:srgbClr val="8F0000"/>
                  </a:gs>
                  <a:gs pos="50000">
                    <a:srgbClr val="CF0001"/>
                  </a:gs>
                  <a:gs pos="100000">
                    <a:srgbClr val="F60004"/>
                  </a:gs>
                </a:gsLst>
                <a:lin ang="2700000"/>
              </a:gradFill>
              <a:ln w="9525" cap="flat"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wrap="none" anchor="ctr"/>
              <a:lstStyle/>
              <a:p>
                <a:pPr marL="342900" indent="-342900" algn="ctr">
                  <a:buFont typeface="Wingdings" panose="05000000000000000000" pitchFamily="2" charset="2"/>
                  <a:buNone/>
                </a:pPr>
                <a:r>
                  <a:rPr lang="zh-CN" altLang="en-US" sz="2200" b="1" smtClean="0">
                    <a:solidFill>
                      <a:schemeClr val="bg1"/>
                    </a:solidFill>
                    <a:latin typeface="微软雅黑" panose="020B0503020204020204" pitchFamily="34" charset="-122"/>
                    <a:ea typeface="微软雅黑" panose="020B0503020204020204" pitchFamily="34" charset="-122"/>
                  </a:rPr>
                  <a:t>解</a:t>
                </a:r>
                <a:endParaRPr lang="zh-CN" altLang="en-US" sz="2200" b="1" smtClean="0">
                  <a:solidFill>
                    <a:schemeClr val="bg1"/>
                  </a:solidFill>
                  <a:latin typeface="微软雅黑" panose="020B0503020204020204" pitchFamily="34" charset="-122"/>
                  <a:ea typeface="微软雅黑" panose="020B0503020204020204" pitchFamily="34" charset="-122"/>
                </a:endParaRPr>
              </a:p>
            </p:txBody>
          </p:sp>
        </p:grpSp>
      </p:grpSp>
      <p:sp>
        <p:nvSpPr>
          <p:cNvPr id="2" name="文本框 1"/>
          <p:cNvSpPr txBox="1"/>
          <p:nvPr/>
        </p:nvSpPr>
        <p:spPr>
          <a:xfrm>
            <a:off x="7031990" y="1654175"/>
            <a:ext cx="374015" cy="553085"/>
          </a:xfrm>
          <a:prstGeom prst="rect">
            <a:avLst/>
          </a:prstGeom>
          <a:noFill/>
        </p:spPr>
        <p:txBody>
          <a:bodyPr wrap="none" rtlCol="0" anchor="t">
            <a:spAutoFit/>
          </a:bodyPr>
          <a:p>
            <a:pPr marL="0" indent="0" algn="l">
              <a:lnSpc>
                <a:spcPct val="150000"/>
              </a:lnSpc>
              <a:spcBef>
                <a:spcPts val="0"/>
              </a:spcBef>
              <a:buNone/>
            </a:pPr>
            <a:r>
              <a:rPr lang="en-US" altLang="zh-CN"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mn-ea"/>
              </a:rPr>
              <a:t>A</a:t>
            </a:r>
            <a:endParaRPr lang="en-US" altLang="zh-CN" sz="200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sym typeface="+mn-ea"/>
            </a:endParaRPr>
          </a:p>
        </p:txBody>
      </p:sp>
      <p:pic>
        <p:nvPicPr>
          <p:cNvPr id="5" name="图片 4" descr="question-mark-1019820_1920"/>
          <p:cNvPicPr>
            <a:picLocks noChangeAspect="1"/>
          </p:cNvPicPr>
          <p:nvPr/>
        </p:nvPicPr>
        <p:blipFill>
          <a:blip r:embed="rId3"/>
          <a:stretch>
            <a:fillRect/>
          </a:stretch>
        </p:blipFill>
        <p:spPr>
          <a:xfrm>
            <a:off x="-240665" y="4293235"/>
            <a:ext cx="2482850" cy="2482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3" grpId="1" animBg="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46561" y="2709289"/>
            <a:ext cx="857256" cy="852413"/>
            <a:chOff x="785786" y="1503812"/>
            <a:chExt cx="857256" cy="639310"/>
          </a:xfrm>
        </p:grpSpPr>
        <p:sp>
          <p:nvSpPr>
            <p:cNvPr id="4" name="Oval 8"/>
            <p:cNvSpPr>
              <a:spLocks noChangeAspect="1" noChangeArrowheads="1"/>
            </p:cNvSpPr>
            <p:nvPr/>
          </p:nvSpPr>
          <p:spPr bwMode="auto">
            <a:xfrm>
              <a:off x="785786" y="1503812"/>
              <a:ext cx="857256" cy="639310"/>
            </a:xfrm>
            <a:prstGeom prst="ellipse">
              <a:avLst/>
            </a:prstGeom>
            <a:gradFill rotWithShape="0">
              <a:gsLst>
                <a:gs pos="0">
                  <a:srgbClr val="00CCFF"/>
                </a:gs>
                <a:gs pos="100000">
                  <a:srgbClr val="00CCFF">
                    <a:gamma/>
                    <a:shade val="46275"/>
                    <a:invGamma/>
                  </a:srgbClr>
                </a:gs>
              </a:gsLst>
              <a:lin ang="2700000" scaled="1"/>
            </a:gradFill>
            <a:ln w="3175">
              <a:noFill/>
              <a:round/>
            </a:ln>
            <a:effectLst>
              <a:outerShdw dist="89803" dir="2700000" algn="ctr" rotWithShape="0">
                <a:srgbClr val="020202">
                  <a:alpha val="50000"/>
                </a:srgbClr>
              </a:outerShdw>
            </a:effectLst>
          </p:spPr>
          <p:txBody>
            <a:bodyPr wrap="none" lIns="98956" tIns="49478" rIns="98956" bIns="49478" anchor="ctr"/>
            <a:lstStyle/>
            <a:p>
              <a:pPr>
                <a:defRPr/>
              </a:pPr>
              <a:endParaRPr lang="zh-CN" altLang="en-US"/>
            </a:p>
          </p:txBody>
        </p:sp>
        <p:sp>
          <p:nvSpPr>
            <p:cNvPr id="5" name="Oval 9"/>
            <p:cNvSpPr>
              <a:spLocks noChangeAspect="1" noChangeArrowheads="1"/>
            </p:cNvSpPr>
            <p:nvPr/>
          </p:nvSpPr>
          <p:spPr bwMode="auto">
            <a:xfrm>
              <a:off x="857224" y="1541720"/>
              <a:ext cx="755594" cy="563494"/>
            </a:xfrm>
            <a:prstGeom prst="ellipse">
              <a:avLst/>
            </a:prstGeom>
            <a:gradFill rotWithShape="0">
              <a:gsLst>
                <a:gs pos="0">
                  <a:srgbClr val="00CCFF">
                    <a:gamma/>
                    <a:shade val="46275"/>
                    <a:invGamma/>
                  </a:srgbClr>
                </a:gs>
                <a:gs pos="100000">
                  <a:srgbClr val="00CCFF"/>
                </a:gs>
              </a:gsLst>
              <a:lin ang="2700000" scaled="1"/>
            </a:gradFill>
            <a:ln w="3175">
              <a:noFill/>
              <a:round/>
            </a:ln>
            <a:effectLst/>
          </p:spPr>
          <p:txBody>
            <a:bodyPr wrap="none" lIns="91435" tIns="45718" rIns="91435" bIns="45718" anchor="ctr"/>
            <a:lstStyle/>
            <a:p>
              <a:pPr algn="ctr">
                <a:defRPr/>
              </a:pPr>
              <a:r>
                <a:rPr lang="en-AU" sz="280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3</a:t>
              </a:r>
              <a:endParaRPr lang="en-AU" sz="2800" dirty="0" smtClean="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6" name="TextBox 5"/>
          <p:cNvSpPr txBox="1"/>
          <p:nvPr/>
        </p:nvSpPr>
        <p:spPr>
          <a:xfrm>
            <a:off x="5303817" y="2924756"/>
            <a:ext cx="2714644" cy="497205"/>
          </a:xfrm>
          <a:prstGeom prst="rect">
            <a:avLst/>
          </a:prstGeom>
          <a:noFill/>
        </p:spPr>
        <p:txBody>
          <a:bodyPr wrap="square" rtlCol="0">
            <a:spAutoFit/>
          </a:bodyPr>
          <a:lstStyle/>
          <a:p>
            <a:pPr algn="l"/>
            <a:r>
              <a:rPr lang="zh-CN" altLang="en-US" smtClean="0">
                <a:solidFill>
                  <a:srgbClr val="FF0000"/>
                </a:solidFill>
                <a:latin typeface="微软雅黑" panose="020B0503020204020204" pitchFamily="34" charset="-122"/>
                <a:ea typeface="微软雅黑" panose="020B0503020204020204" pitchFamily="34" charset="-122"/>
              </a:rPr>
              <a:t>  图的遍历</a:t>
            </a:r>
            <a:endParaRPr lang="zh-CN" altLang="en-US" smtClean="0">
              <a:solidFill>
                <a:srgbClr val="FF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5110109" y="3752203"/>
            <a:ext cx="2193972" cy="47561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ts val="3000"/>
              </a:lnSpc>
              <a:spcBef>
                <a:spcPts val="0"/>
              </a:spcBef>
            </a:pPr>
            <a:r>
              <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rPr>
              <a:t>  遍历过程</a:t>
            </a:r>
            <a:endParaRPr lang="zh-CN" altLang="en-US" sz="20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endParaRPr>
          </a:p>
        </p:txBody>
      </p:sp>
      <p:sp>
        <p:nvSpPr>
          <p:cNvPr id="15" name="TextBox 14"/>
          <p:cNvSpPr txBox="1"/>
          <p:nvPr/>
        </p:nvSpPr>
        <p:spPr>
          <a:xfrm>
            <a:off x="5232379" y="4538021"/>
            <a:ext cx="2714644" cy="160083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tIns="108000" bIns="108000" rtlCol="0">
            <a:spAutoFit/>
          </a:bodyPr>
          <a:lstStyle/>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某种次序</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访问所有顶点</a:t>
            </a:r>
            <a:endParaRPr lang="en-US" altLang="zh-CN"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spcBef>
                <a:spcPts val="0"/>
              </a:spcBef>
              <a:buBlip>
                <a:blip r:embed="rId1"/>
              </a:buBlip>
            </a:pPr>
            <a:r>
              <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rPr>
              <a:t>不重复访问</a:t>
            </a:r>
            <a:endParaRPr lang="zh-CN" altLang="en-US" sz="2000" smtClean="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9" name="图片 8" descr="business-card-1015416_1920"/>
          <p:cNvPicPr>
            <a:picLocks noChangeAspect="1"/>
          </p:cNvPicPr>
          <p:nvPr/>
        </p:nvPicPr>
        <p:blipFill>
          <a:blip r:embed="rId2"/>
          <a:stretch>
            <a:fillRect/>
          </a:stretch>
        </p:blipFill>
        <p:spPr>
          <a:xfrm>
            <a:off x="1415415" y="-1395730"/>
            <a:ext cx="9446895" cy="9446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15" grpId="0" bldLvl="0" animBg="1"/>
      <p:bldP spid="15" grpId="1"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COMMONDATA" val="eyJoZGlkIjoiMDY2MjQwNzI0OTM0YTU2NzllMzQyZjJkMjRkOWNhZjQ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8575">
          <a:solidFill>
            <a:srgbClr val="FF00FF"/>
          </a:solidFill>
          <a:tailEnd type="stealth" w="med" len="lg"/>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a:tailEnd type="none"/>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3000"/>
          </a:lnSpc>
          <a:spcBef>
            <a:spcPts val="0"/>
          </a:spcBef>
          <a:defRPr sz="2000" smtClean="0">
            <a:solidFill>
              <a:srgbClr val="0000FF"/>
            </a:solidFill>
            <a:ea typeface="楷体" panose="02010609060101010101" pitchFamily="49"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5307</Words>
  <Application>WPS 演示</Application>
  <PresentationFormat>全屏显示(4:3)</PresentationFormat>
  <Paragraphs>592</Paragraphs>
  <Slides>36</Slides>
  <Notes>28</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0</vt:i4>
      </vt:variant>
      <vt:variant>
        <vt:lpstr>幻灯片标题</vt:lpstr>
      </vt:variant>
      <vt:variant>
        <vt:i4>36</vt:i4>
      </vt:variant>
    </vt:vector>
  </HeadingPairs>
  <TitlesOfParts>
    <vt:vector size="58" baseType="lpstr">
      <vt:lpstr>Arial</vt:lpstr>
      <vt:lpstr>宋体</vt:lpstr>
      <vt:lpstr>Wingdings</vt:lpstr>
      <vt:lpstr>Times New Roman</vt:lpstr>
      <vt:lpstr>楷体_GB2312</vt:lpstr>
      <vt:lpstr>新宋体</vt:lpstr>
      <vt:lpstr>楷体</vt:lpstr>
      <vt:lpstr>黑体</vt:lpstr>
      <vt:lpstr>Consolas</vt:lpstr>
      <vt:lpstr>Wingdings</vt:lpstr>
      <vt:lpstr>思源黑体 CN Heavy</vt:lpstr>
      <vt:lpstr>Wingdings 2</vt:lpstr>
      <vt:lpstr>微软雅黑</vt:lpstr>
      <vt:lpstr>Wingdings</vt:lpstr>
      <vt:lpstr>仿宋</vt:lpstr>
      <vt:lpstr>Calibri</vt:lpstr>
      <vt:lpstr>方正启体简体</vt:lpstr>
      <vt:lpstr>华文中宋</vt:lpstr>
      <vt:lpstr>Arial Unicode MS</vt:lpstr>
      <vt:lpstr>Symbol</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lcb; wbh</dc:creator>
  <cp:lastModifiedBy>CC</cp:lastModifiedBy>
  <cp:revision>1373</cp:revision>
  <dcterms:created xsi:type="dcterms:W3CDTF">2004-03-31T23:50:00Z</dcterms:created>
  <dcterms:modified xsi:type="dcterms:W3CDTF">2022-06-27T02:19:04Z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80E526AD239F477D9CA892609A4E2144</vt:lpwstr>
  </property>
  <property fmtid="{D5CDD505-2E9C-101B-9397-08002B2CF9AE}" pid="3" name="KSOProductBuildVer">
    <vt:lpwstr>2052-11.1.0.11830</vt:lpwstr>
  </property>
</Properties>
</file>